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3" r:id="rId1"/>
  </p:sldMasterIdLst>
  <p:notesMasterIdLst>
    <p:notesMasterId r:id="rId23"/>
  </p:notesMasterIdLst>
  <p:handoutMasterIdLst>
    <p:handoutMasterId r:id="rId24"/>
  </p:handoutMasterIdLst>
  <p:sldIdLst>
    <p:sldId id="261" r:id="rId2"/>
    <p:sldId id="260" r:id="rId3"/>
    <p:sldId id="266" r:id="rId4"/>
    <p:sldId id="264" r:id="rId5"/>
    <p:sldId id="265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63" r:id="rId22"/>
  </p:sldIdLst>
  <p:sldSz cx="9144000" cy="6858000" type="screen4x3"/>
  <p:notesSz cx="6708775" cy="9836150"/>
  <p:defaultTextStyle>
    <a:defPPr>
      <a:defRPr lang="de-DE"/>
    </a:defPPr>
    <a:lvl1pPr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60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96">
          <p15:clr>
            <a:srgbClr val="A4A3A4"/>
          </p15:clr>
        </p15:guide>
        <p15:guide id="6" orient="horz" pos="4032">
          <p15:clr>
            <a:srgbClr val="A4A3A4"/>
          </p15:clr>
        </p15:guide>
        <p15:guide id="7" orient="horz" pos="4224">
          <p15:clr>
            <a:srgbClr val="A4A3A4"/>
          </p15:clr>
        </p15:guide>
        <p15:guide id="8" pos="320">
          <p15:clr>
            <a:srgbClr val="A4A3A4"/>
          </p15:clr>
        </p15:guide>
        <p15:guide id="9" pos="5440">
          <p15:clr>
            <a:srgbClr val="A4A3A4"/>
          </p15:clr>
        </p15:guide>
        <p15:guide id="10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8">
          <p15:clr>
            <a:srgbClr val="A4A3A4"/>
          </p15:clr>
        </p15:guide>
        <p15:guide id="2" pos="211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0070C0"/>
    <a:srgbClr val="33CCCC"/>
    <a:srgbClr val="FF8000"/>
    <a:srgbClr val="FFB400"/>
    <a:srgbClr val="B5CA82"/>
    <a:srgbClr val="91AC6B"/>
    <a:srgbClr val="41BEFF"/>
    <a:srgbClr val="CA213F"/>
    <a:srgbClr val="E53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Μεσαίο στυλ 2 - Έμφαση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Μεσαίο στυλ 3 - Έμφαση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Μεσαίο στυλ 1 - Έμφαση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Φωτεινό στυλ 1 - Έμφαση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Φωτεινό στυλ 2 - Έμφαση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Φωτεινό στυλ 2 - Έμφαση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DF18680-E054-41AD-8BC1-D1AEF772440D}" styleName="Μεσαίο στυλ 2 - Έμφαση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Στυλ με θέμα 1 - Έμφαση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Μεσαίο στυλ 1 - Έμφαση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1" autoAdjust="0"/>
    <p:restoredTop sz="97966" autoAdjust="0"/>
  </p:normalViewPr>
  <p:slideViewPr>
    <p:cSldViewPr snapToGrid="0">
      <p:cViewPr varScale="1">
        <p:scale>
          <a:sx n="67" d="100"/>
          <a:sy n="67" d="100"/>
        </p:scale>
        <p:origin x="1374" y="60"/>
      </p:cViewPr>
      <p:guideLst>
        <p:guide orient="horz" pos="2160"/>
        <p:guide orient="horz" pos="960"/>
        <p:guide orient="horz" pos="1152"/>
        <p:guide orient="horz" pos="3888"/>
        <p:guide orient="horz" pos="396"/>
        <p:guide orient="horz" pos="4032"/>
        <p:guide orient="horz" pos="4224"/>
        <p:guide pos="320"/>
        <p:guide pos="5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2262" y="-120"/>
      </p:cViewPr>
      <p:guideLst>
        <p:guide orient="horz" pos="3098"/>
        <p:guide pos="211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96888" y="182563"/>
            <a:ext cx="33051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UM Neue Helvetica 55 Regular" pitchFamily="34" charset="0"/>
              </a:defRPr>
            </a:lvl1pPr>
          </a:lstStyle>
          <a:p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00513" y="182563"/>
            <a:ext cx="20859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UM Neue Helvetica 55 Regular" pitchFamily="34" charset="0"/>
              </a:defRPr>
            </a:lvl1pPr>
          </a:lstStyle>
          <a:p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4025"/>
            <a:ext cx="29067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UM Neue Helvetica 55 Regular" pitchFamily="34" charset="0"/>
              </a:defRPr>
            </a:lvl1pPr>
          </a:lstStyle>
          <a:p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2063" y="9344025"/>
            <a:ext cx="29067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UM Neue Helvetica 55 Regular" pitchFamily="34" charset="0"/>
              </a:defRPr>
            </a:lvl1pPr>
          </a:lstStyle>
          <a:p>
            <a:fld id="{AA8C337C-5126-4C59-BE7E-A5FA1F1ADC6F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2808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67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UM Neue Helvetica 55 Regular" pitchFamily="34" charset="0"/>
              </a:defRPr>
            </a:lvl1pPr>
          </a:lstStyle>
          <a:p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2063" y="0"/>
            <a:ext cx="29067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UM Neue Helvetica 55 Regular" pitchFamily="34" charset="0"/>
              </a:defRPr>
            </a:lvl1pPr>
          </a:lstStyle>
          <a:p>
            <a:endParaRPr lang="de-D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8188"/>
            <a:ext cx="4916487" cy="36877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3763" y="4672013"/>
            <a:ext cx="4921250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44025"/>
            <a:ext cx="29067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UM Neue Helvetica 55 Regular" pitchFamily="34" charset="0"/>
              </a:defRPr>
            </a:lvl1pPr>
          </a:lstStyle>
          <a:p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2063" y="9344025"/>
            <a:ext cx="29067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UM Neue Helvetica 55 Regular" pitchFamily="34" charset="0"/>
              </a:defRPr>
            </a:lvl1pPr>
          </a:lstStyle>
          <a:p>
            <a:fld id="{D7C21FF6-9947-4EA7-A8EC-B7AFD11518DD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5683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518535"/>
            <a:ext cx="9144000" cy="43780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baseline="0" dirty="0" smtClean="0">
                <a:solidFill>
                  <a:schemeClr val="bg1"/>
                </a:solidFill>
              </a:rPr>
              <a:t>4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2000" b="1" dirty="0" smtClean="0">
                <a:solidFill>
                  <a:schemeClr val="bg1"/>
                </a:solidFill>
              </a:rPr>
              <a:t> Conference on Sustainable Urban Mobility – CSUM2018</a:t>
            </a:r>
          </a:p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/>
            </a:r>
            <a:br>
              <a:rPr lang="en-US" sz="2000" b="1" dirty="0" smtClean="0">
                <a:solidFill>
                  <a:schemeClr val="bg1"/>
                </a:solidFill>
              </a:rPr>
            </a:br>
            <a:r>
              <a:rPr lang="en-US" sz="1600" b="1" dirty="0" smtClean="0">
                <a:solidFill>
                  <a:schemeClr val="bg1"/>
                </a:solidFill>
              </a:rPr>
              <a:t>24-25 May, 2018, Skiathos</a:t>
            </a:r>
            <a:r>
              <a:rPr lang="en-US" sz="1600" b="1" baseline="0" dirty="0" smtClean="0">
                <a:solidFill>
                  <a:schemeClr val="bg1"/>
                </a:solidFill>
              </a:rPr>
              <a:t> Island</a:t>
            </a:r>
            <a:r>
              <a:rPr lang="en-US" sz="1600" b="1" dirty="0" smtClean="0">
                <a:solidFill>
                  <a:schemeClr val="bg1"/>
                </a:solidFill>
              </a:rPr>
              <a:t>, Greece</a:t>
            </a:r>
          </a:p>
          <a:p>
            <a:pPr algn="ctr"/>
            <a:endParaRPr lang="en-US" sz="1800" b="1" dirty="0" smtClean="0">
              <a:solidFill>
                <a:schemeClr val="bg1"/>
              </a:solidFill>
            </a:endParaRPr>
          </a:p>
          <a:p>
            <a:pPr algn="ctr"/>
            <a:endParaRPr lang="en-US" sz="1800" b="1" dirty="0" smtClean="0">
              <a:solidFill>
                <a:schemeClr val="bg1"/>
              </a:solidFill>
            </a:endParaRPr>
          </a:p>
          <a:p>
            <a:pPr algn="ctr"/>
            <a:endParaRPr lang="el-GR" sz="24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639" y="180802"/>
            <a:ext cx="2050991" cy="11176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36" y="216888"/>
            <a:ext cx="1005488" cy="10054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273" y="315741"/>
            <a:ext cx="2117876" cy="880997"/>
          </a:xfrm>
          <a:prstGeom prst="rect">
            <a:avLst/>
          </a:prstGeom>
        </p:spPr>
      </p:pic>
      <p:pic>
        <p:nvPicPr>
          <p:cNvPr id="11" name="Picture 10" descr="Novelog-Logo-RGB-Pos-Small.png"/>
          <p:cNvPicPr/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945099" y="6493827"/>
            <a:ext cx="1035050" cy="261620"/>
          </a:xfrm>
          <a:prstGeom prst="rect">
            <a:avLst/>
          </a:prstGeom>
        </p:spPr>
      </p:pic>
      <p:pic>
        <p:nvPicPr>
          <p:cNvPr id="12" name="Picture 11" descr="\\194.177.202.182\ttlog\CSUM\4th CSUM\Sponsors\Sponsors logos\ΑΤΤΙΚΗ ΟΔΟΣ\ATT_ODOS 11_LOGO-english-WEB-RGB.jpg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4" y="6330712"/>
            <a:ext cx="698500" cy="483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\\194.177.202.182\ttlog\CSUM\4th CSUM\Sponsors\Sponsors logos\Marathon\MDS_LOGO_8.tiff"/>
          <p:cNvPicPr/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79" y="6322748"/>
            <a:ext cx="1727835" cy="5181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 userDrawn="1"/>
        </p:nvSpPr>
        <p:spPr>
          <a:xfrm>
            <a:off x="306079" y="5995670"/>
            <a:ext cx="230505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10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Sponsors: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5" name="Picture 14" descr="\\194.177.202.182\ttlog\CSUM\4th CSUM\Sponsors\Sponsors logos\Skiathos Life\logo_Sl.png"/>
          <p:cNvPicPr/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478" y="6479540"/>
            <a:ext cx="1397000" cy="32004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/>
          <p:cNvSpPr/>
          <p:nvPr userDrawn="1"/>
        </p:nvSpPr>
        <p:spPr>
          <a:xfrm>
            <a:off x="3643278" y="6005195"/>
            <a:ext cx="1257300" cy="24574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10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Media Sponsor: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7" name="Picture 16" descr="C:\Users\gkara\Desktop\Ioannis\Logos\Logos\ALLIANCE\Alliance logo.png"/>
          <p:cNvPicPr/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281" y="6428740"/>
            <a:ext cx="1155700" cy="391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\\194.177.202.182\ttlog\CSUM\4th CSUM\Sponsors\Sponsors logos\Περιφέρεια\Περιφέρεια.JPG"/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146" y="6337406"/>
            <a:ext cx="782320" cy="48641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/>
          <p:cNvSpPr/>
          <p:nvPr userDrawn="1"/>
        </p:nvSpPr>
        <p:spPr>
          <a:xfrm>
            <a:off x="5836281" y="6005830"/>
            <a:ext cx="3054350" cy="24574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10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With the support of: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691925"/>
            <a:ext cx="6858000" cy="180546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674550"/>
            <a:ext cx="6858000" cy="58325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89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14389"/>
            <a:ext cx="7886700" cy="8762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97766"/>
            <a:ext cx="9144000" cy="4571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208379"/>
            <a:ext cx="9144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95" y="75191"/>
            <a:ext cx="1065486" cy="5806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7322027" y="6325002"/>
            <a:ext cx="1747594" cy="461665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pPr algn="ctr"/>
            <a:r>
              <a:rPr lang="en-US" sz="800" baseline="0" dirty="0" smtClean="0">
                <a:solidFill>
                  <a:schemeClr val="bg1"/>
                </a:solidFill>
              </a:rPr>
              <a:t>Skiathos Island, GREECE</a:t>
            </a:r>
          </a:p>
          <a:p>
            <a:pPr algn="ctr"/>
            <a:r>
              <a:rPr lang="en-US" sz="800" baseline="0" dirty="0" smtClean="0">
                <a:solidFill>
                  <a:schemeClr val="bg1"/>
                </a:solidFill>
              </a:rPr>
              <a:t>24-25 May 2018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THE</a:t>
            </a:r>
            <a:r>
              <a:rPr lang="en-US" sz="800" baseline="0" dirty="0" smtClean="0">
                <a:solidFill>
                  <a:schemeClr val="bg1"/>
                </a:solidFill>
              </a:rPr>
              <a:t> SKIATHOS PALACE HOTEL</a:t>
            </a:r>
          </a:p>
        </p:txBody>
      </p:sp>
    </p:spTree>
    <p:extLst>
      <p:ext uri="{BB962C8B-B14F-4D97-AF65-F5344CB8AC3E}">
        <p14:creationId xmlns:p14="http://schemas.microsoft.com/office/powerpoint/2010/main" val="171869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23888" y="982766"/>
            <a:ext cx="7886700" cy="468309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00" b="1" dirty="0" smtClean="0">
              <a:solidFill>
                <a:schemeClr val="bg1"/>
              </a:solidFill>
            </a:endParaRPr>
          </a:p>
          <a:p>
            <a:pPr algn="ctr"/>
            <a:endParaRPr lang="en-US" sz="1800" b="1" dirty="0" smtClean="0">
              <a:solidFill>
                <a:schemeClr val="bg1"/>
              </a:solidFill>
            </a:endParaRPr>
          </a:p>
          <a:p>
            <a:pPr algn="ctr"/>
            <a:endParaRPr lang="en-US" sz="1800" b="1" dirty="0" smtClean="0">
              <a:solidFill>
                <a:schemeClr val="bg1"/>
              </a:solidFill>
            </a:endParaRPr>
          </a:p>
          <a:p>
            <a:pPr algn="ctr"/>
            <a:endParaRPr lang="en-US" sz="1800" b="1" dirty="0" smtClean="0">
              <a:solidFill>
                <a:schemeClr val="bg1"/>
              </a:solidFill>
            </a:endParaRPr>
          </a:p>
          <a:p>
            <a:pPr algn="ctr"/>
            <a:endParaRPr lang="en-US" sz="1800" b="1" dirty="0" smtClean="0">
              <a:solidFill>
                <a:schemeClr val="bg1"/>
              </a:solidFill>
            </a:endParaRPr>
          </a:p>
          <a:p>
            <a:pPr algn="ctr"/>
            <a:endParaRPr lang="en-US" sz="1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Contact Details</a:t>
            </a:r>
          </a:p>
          <a:p>
            <a:pPr algn="ctr"/>
            <a:endParaRPr lang="en-US" sz="1800" b="1" dirty="0" smtClean="0">
              <a:solidFill>
                <a:schemeClr val="bg1"/>
              </a:solidFill>
            </a:endParaRPr>
          </a:p>
          <a:p>
            <a:pPr algn="ctr"/>
            <a:endParaRPr lang="el-GR" sz="24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84135"/>
            <a:ext cx="7886700" cy="228172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97766"/>
            <a:ext cx="9144000" cy="4571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208379"/>
            <a:ext cx="9144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514" y="6277370"/>
            <a:ext cx="1065486" cy="5806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3" y="84448"/>
            <a:ext cx="560602" cy="5606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56" y="127698"/>
            <a:ext cx="1180805" cy="49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738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0D0FC-81F3-4BA6-A938-9E7A4D42736F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6399D-5D8D-4641-8E7C-DC4CE7417B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50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5947" y="2079529"/>
            <a:ext cx="6574872" cy="150257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Megatrends – a Way to Identify the Future Transport Challenges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5284" y="4162821"/>
            <a:ext cx="8422547" cy="583250"/>
          </a:xfrm>
        </p:spPr>
        <p:txBody>
          <a:bodyPr>
            <a:noAutofit/>
          </a:bodyPr>
          <a:lstStyle/>
          <a:p>
            <a:pPr hangingPunct="0"/>
            <a:r>
              <a:rPr lang="en-US" sz="1800" dirty="0" smtClean="0"/>
              <a:t>Vladislav Maraš</a:t>
            </a:r>
            <a:r>
              <a:rPr lang="en-US" sz="1800" baseline="30000" dirty="0" smtClean="0"/>
              <a:t>1</a:t>
            </a:r>
            <a:r>
              <a:rPr lang="en-US" sz="1800" dirty="0" smtClean="0"/>
              <a:t>, Mirjana Bugarinović</a:t>
            </a:r>
            <a:r>
              <a:rPr lang="en-US" sz="1800" baseline="30000" dirty="0" smtClean="0"/>
              <a:t>1</a:t>
            </a:r>
            <a:r>
              <a:rPr lang="en-US" sz="1800" dirty="0" smtClean="0"/>
              <a:t>, Eleni Anoyrkati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, Alba Avarello</a:t>
            </a:r>
            <a:r>
              <a:rPr lang="en-US" sz="1800" baseline="30000" dirty="0" smtClean="0"/>
              <a:t> 2</a:t>
            </a:r>
            <a:endParaRPr lang="en-US" sz="1800" dirty="0" smtClean="0"/>
          </a:p>
          <a:p>
            <a:pPr hangingPunct="0"/>
            <a:r>
              <a:rPr lang="en-US" sz="1600" baseline="30000" dirty="0" smtClean="0"/>
              <a:t>1 </a:t>
            </a:r>
            <a:r>
              <a:rPr lang="en-US" sz="1600" dirty="0" smtClean="0"/>
              <a:t>University of Belgrade, Faculty of Transport and Traffic Engineering, </a:t>
            </a:r>
            <a:r>
              <a:rPr lang="en-US" sz="1600" dirty="0" err="1" smtClean="0"/>
              <a:t>Vojvode</a:t>
            </a:r>
            <a:r>
              <a:rPr lang="en-US" sz="1600" dirty="0" smtClean="0"/>
              <a:t> </a:t>
            </a:r>
            <a:r>
              <a:rPr lang="en-US" sz="1600" dirty="0" err="1" smtClean="0"/>
              <a:t>Stepe</a:t>
            </a:r>
            <a:r>
              <a:rPr lang="en-US" sz="1600" dirty="0" smtClean="0"/>
              <a:t> 305, 11000 Belgrade, Serbia</a:t>
            </a:r>
          </a:p>
          <a:p>
            <a:pPr hangingPunct="0"/>
            <a:r>
              <a:rPr lang="en-US" sz="1600" baseline="30000" dirty="0" smtClean="0"/>
              <a:t>2 </a:t>
            </a:r>
            <a:r>
              <a:rPr lang="en-US" sz="1600" dirty="0" smtClean="0"/>
              <a:t>Coventry University Enterprises Ltd, </a:t>
            </a:r>
            <a:r>
              <a:rPr lang="en-GB" sz="1600" dirty="0" smtClean="0"/>
              <a:t>Puma Way, Coventry, CV1 2TT, United Kingdom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890456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Reviewed literature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GB" b="1" dirty="0" smtClean="0"/>
              <a:t>Worldwide forward looking transport projects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World Energy Council (2011)</a:t>
            </a:r>
            <a:endParaRPr lang="en-GB" dirty="0" smtClean="0"/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US" dirty="0"/>
              <a:t>Clausen et al. </a:t>
            </a:r>
            <a:r>
              <a:rPr lang="en-US" dirty="0" smtClean="0"/>
              <a:t>(</a:t>
            </a:r>
            <a:r>
              <a:rPr lang="en-US" dirty="0" err="1"/>
              <a:t>Fraunhofer</a:t>
            </a:r>
            <a:r>
              <a:rPr lang="en-US" dirty="0"/>
              <a:t> IML, Daimler AG, DB Mobility </a:t>
            </a:r>
            <a:r>
              <a:rPr lang="en-US" dirty="0" smtClean="0"/>
              <a:t>Logistics,  2014</a:t>
            </a:r>
            <a:r>
              <a:rPr lang="en-US" dirty="0"/>
              <a:t>)</a:t>
            </a:r>
            <a:endParaRPr lang="en-GB" dirty="0" smtClean="0"/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Future Transport 2056 </a:t>
            </a:r>
            <a:r>
              <a:rPr lang="en-GB" dirty="0" smtClean="0"/>
              <a:t>(</a:t>
            </a:r>
            <a:r>
              <a:rPr lang="en-GB" dirty="0"/>
              <a:t>New South Wales, </a:t>
            </a:r>
            <a:r>
              <a:rPr lang="en-GB" dirty="0" smtClean="0"/>
              <a:t>Australia, 2016</a:t>
            </a:r>
            <a:r>
              <a:rPr lang="en-GB" dirty="0"/>
              <a:t>)</a:t>
            </a:r>
            <a:endParaRPr lang="en-GB" dirty="0" smtClean="0"/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 err="1"/>
              <a:t>Mohaddes</a:t>
            </a:r>
            <a:r>
              <a:rPr lang="en-GB" dirty="0"/>
              <a:t> and </a:t>
            </a:r>
            <a:r>
              <a:rPr lang="en-GB" dirty="0" err="1"/>
              <a:t>Sweatman</a:t>
            </a:r>
            <a:r>
              <a:rPr lang="en-GB" dirty="0"/>
              <a:t> </a:t>
            </a:r>
            <a:r>
              <a:rPr lang="en-GB" dirty="0" smtClean="0"/>
              <a:t>(TRB, US, 2016)</a:t>
            </a:r>
            <a:endParaRPr lang="en-GB" dirty="0"/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IATA (2017</a:t>
            </a:r>
            <a:r>
              <a:rPr lang="en-GB" dirty="0" smtClean="0"/>
              <a:t>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Megatrends Transportation </a:t>
            </a:r>
            <a:r>
              <a:rPr lang="en-GB" dirty="0" smtClean="0"/>
              <a:t>(DoT, </a:t>
            </a:r>
            <a:r>
              <a:rPr lang="en-GB" dirty="0"/>
              <a:t>Wisconsin, </a:t>
            </a:r>
            <a:r>
              <a:rPr lang="en-GB" dirty="0" smtClean="0"/>
              <a:t>US, 2017)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 err="1"/>
              <a:t>Nissler</a:t>
            </a:r>
            <a:r>
              <a:rPr lang="en-GB" dirty="0"/>
              <a:t> and </a:t>
            </a:r>
            <a:r>
              <a:rPr lang="en-GB" dirty="0" err="1"/>
              <a:t>Guichard</a:t>
            </a:r>
            <a:r>
              <a:rPr lang="en-GB" dirty="0"/>
              <a:t> </a:t>
            </a:r>
            <a:r>
              <a:rPr lang="en-GB" dirty="0" smtClean="0"/>
              <a:t>(UNECE ITS, 2017)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US DOE (2017</a:t>
            </a:r>
            <a:r>
              <a:rPr lang="en-GB" dirty="0" smtClean="0"/>
              <a:t>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US DOT (2017)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0548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Reviewed literature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b="1" dirty="0"/>
              <a:t>National projects</a:t>
            </a:r>
            <a:endParaRPr lang="en-GB" b="1" dirty="0" smtClean="0"/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The Future of Transport </a:t>
            </a:r>
            <a:r>
              <a:rPr lang="en-GB" dirty="0" smtClean="0"/>
              <a:t>(</a:t>
            </a:r>
            <a:r>
              <a:rPr lang="en-GB" dirty="0"/>
              <a:t>passengers’ preferences in </a:t>
            </a:r>
            <a:r>
              <a:rPr lang="en-GB" dirty="0" smtClean="0"/>
              <a:t>UK, 2012</a:t>
            </a:r>
            <a:r>
              <a:rPr lang="en-GB" dirty="0"/>
              <a:t>)</a:t>
            </a:r>
            <a:endParaRPr lang="en-GB" dirty="0" smtClean="0"/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Deutsche Post </a:t>
            </a:r>
            <a:r>
              <a:rPr lang="en-GB" dirty="0" smtClean="0"/>
              <a:t>(</a:t>
            </a:r>
            <a:r>
              <a:rPr lang="en-GB" dirty="0"/>
              <a:t>consequences for the logistics </a:t>
            </a:r>
            <a:r>
              <a:rPr lang="en-GB" dirty="0" smtClean="0"/>
              <a:t>sector, 2012</a:t>
            </a:r>
            <a:r>
              <a:rPr lang="en-GB" dirty="0"/>
              <a:t>)</a:t>
            </a:r>
            <a:endParaRPr lang="en-GB" dirty="0" smtClean="0"/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Rohr et al. </a:t>
            </a:r>
            <a:r>
              <a:rPr lang="en-GB" dirty="0" smtClean="0"/>
              <a:t>(</a:t>
            </a:r>
            <a:r>
              <a:rPr lang="en-GB" dirty="0"/>
              <a:t>Travel in Britain in </a:t>
            </a:r>
            <a:r>
              <a:rPr lang="en-GB" dirty="0" smtClean="0"/>
              <a:t>2035,</a:t>
            </a:r>
            <a:r>
              <a:rPr lang="en-GB" i="1" dirty="0" smtClean="0"/>
              <a:t> </a:t>
            </a:r>
            <a:r>
              <a:rPr lang="en-GB" dirty="0" smtClean="0"/>
              <a:t>2016)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 err="1"/>
              <a:t>Aho</a:t>
            </a:r>
            <a:r>
              <a:rPr lang="en-GB" dirty="0"/>
              <a:t> et al. </a:t>
            </a:r>
            <a:r>
              <a:rPr lang="en-GB" dirty="0" smtClean="0"/>
              <a:t>(</a:t>
            </a:r>
            <a:r>
              <a:rPr lang="en-GB" dirty="0"/>
              <a:t>Ministry of Transport and Communications, </a:t>
            </a:r>
            <a:r>
              <a:rPr lang="en-GB" dirty="0" smtClean="0"/>
              <a:t>Finland, 2017)</a:t>
            </a:r>
          </a:p>
        </p:txBody>
      </p:sp>
    </p:spTree>
    <p:extLst>
      <p:ext uri="{BB962C8B-B14F-4D97-AF65-F5344CB8AC3E}">
        <p14:creationId xmlns:p14="http://schemas.microsoft.com/office/powerpoint/2010/main" val="3116264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Reviewed literature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b="1" dirty="0"/>
              <a:t>Academic </a:t>
            </a:r>
            <a:r>
              <a:rPr lang="en-GB" b="1" dirty="0" smtClean="0"/>
              <a:t>literature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US" dirty="0"/>
              <a:t>Anoyrkati et al. (2016)</a:t>
            </a:r>
            <a:endParaRPr lang="en-GB" dirty="0" smtClean="0"/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US" dirty="0"/>
              <a:t>Silva et al. (2014)</a:t>
            </a:r>
            <a:endParaRPr lang="en-GB" dirty="0" smtClean="0"/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 err="1" smtClean="0"/>
              <a:t>Jeschke</a:t>
            </a:r>
            <a:r>
              <a:rPr lang="en-GB" dirty="0" smtClean="0"/>
              <a:t> </a:t>
            </a:r>
            <a:r>
              <a:rPr lang="en-GB" dirty="0"/>
              <a:t>(2011)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29713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Reviewed literature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GB" b="1" dirty="0" smtClean="0"/>
              <a:t>Reports from business sector and consultancy firms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Ford (2012)</a:t>
            </a:r>
            <a:endParaRPr lang="en-GB" dirty="0" smtClean="0"/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PWC (2014a)</a:t>
            </a:r>
            <a:endParaRPr lang="en-GB" dirty="0" smtClean="0"/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Stewart et al. </a:t>
            </a:r>
            <a:r>
              <a:rPr lang="en-GB" dirty="0" smtClean="0"/>
              <a:t>(ARUP, 2014</a:t>
            </a:r>
            <a:r>
              <a:rPr lang="en-GB" dirty="0"/>
              <a:t>) </a:t>
            </a:r>
            <a:endParaRPr lang="en-GB" dirty="0" smtClean="0"/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Corwin et al. </a:t>
            </a:r>
            <a:r>
              <a:rPr lang="en-GB" dirty="0" smtClean="0"/>
              <a:t>(</a:t>
            </a:r>
            <a:r>
              <a:rPr lang="en-GB" dirty="0"/>
              <a:t>Deloitte University </a:t>
            </a:r>
            <a:r>
              <a:rPr lang="en-GB" dirty="0" smtClean="0"/>
              <a:t>Press, 2015)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Surrender </a:t>
            </a:r>
            <a:r>
              <a:rPr lang="en-GB" dirty="0" smtClean="0"/>
              <a:t>(</a:t>
            </a:r>
            <a:r>
              <a:rPr lang="en-GB" dirty="0"/>
              <a:t>Frost &amp; </a:t>
            </a:r>
            <a:r>
              <a:rPr lang="en-GB" dirty="0" smtClean="0"/>
              <a:t>Sullivan, 2015)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UITP (2015</a:t>
            </a:r>
            <a:r>
              <a:rPr lang="en-GB" dirty="0" smtClean="0"/>
              <a:t>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DHL (2016</a:t>
            </a:r>
            <a:r>
              <a:rPr lang="en-GB" dirty="0" smtClean="0"/>
              <a:t>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 err="1"/>
              <a:t>Kautzsch</a:t>
            </a:r>
            <a:r>
              <a:rPr lang="en-GB" dirty="0"/>
              <a:t> et al. </a:t>
            </a:r>
            <a:r>
              <a:rPr lang="en-GB" dirty="0" smtClean="0"/>
              <a:t>(</a:t>
            </a:r>
            <a:r>
              <a:rPr lang="en-GB" dirty="0"/>
              <a:t>Oliver </a:t>
            </a:r>
            <a:r>
              <a:rPr lang="en-GB" dirty="0" smtClean="0"/>
              <a:t>Wyman, 2016</a:t>
            </a:r>
            <a:r>
              <a:rPr lang="en-GB" dirty="0"/>
              <a:t>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65370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Reaching a consensus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defining the criteria that will allow for the identification of megatrends that have the most significant impact on the future development of passenger and freight transport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02585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Reaching a consensus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standard for the Delphi </a:t>
            </a:r>
            <a:r>
              <a:rPr lang="en-US" dirty="0" smtClean="0"/>
              <a:t>method</a:t>
            </a:r>
          </a:p>
          <a:p>
            <a:pPr algn="just"/>
            <a:r>
              <a:rPr lang="en-US" dirty="0"/>
              <a:t>l</a:t>
            </a:r>
            <a:r>
              <a:rPr lang="en-US" dirty="0" smtClean="0"/>
              <a:t>iterature – consensus </a:t>
            </a:r>
            <a:r>
              <a:rPr lang="en-US" dirty="0"/>
              <a:t>should represent 50 to 70 % </a:t>
            </a:r>
            <a:r>
              <a:rPr lang="en-US" dirty="0" smtClean="0"/>
              <a:t>agreements</a:t>
            </a:r>
          </a:p>
          <a:p>
            <a:pPr algn="just"/>
            <a:r>
              <a:rPr lang="en-US" dirty="0" smtClean="0"/>
              <a:t>adopted – </a:t>
            </a:r>
            <a:r>
              <a:rPr lang="en-US" dirty="0"/>
              <a:t>at least 70% of the identified literature sources elaborate and describe the impact of that megatrend on passenger or freight </a:t>
            </a:r>
            <a:r>
              <a:rPr lang="en-US" dirty="0" smtClean="0"/>
              <a:t>transportation</a:t>
            </a:r>
          </a:p>
          <a:p>
            <a:pPr algn="just"/>
            <a:r>
              <a:rPr lang="en-US" dirty="0" smtClean="0"/>
              <a:t>matrix listing </a:t>
            </a:r>
            <a:r>
              <a:rPr lang="en-US" dirty="0"/>
              <a:t>sources against the megatrends identified in the reviewed literature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264349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717911"/>
              </p:ext>
            </p:extLst>
          </p:nvPr>
        </p:nvGraphicFramePr>
        <p:xfrm>
          <a:off x="538165" y="1166813"/>
          <a:ext cx="8213729" cy="49407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5114">
                  <a:extLst>
                    <a:ext uri="{9D8B030D-6E8A-4147-A177-3AD203B41FA5}">
                      <a16:colId xmlns:a16="http://schemas.microsoft.com/office/drawing/2014/main" val="678610270"/>
                    </a:ext>
                  </a:extLst>
                </a:gridCol>
                <a:gridCol w="409851">
                  <a:extLst>
                    <a:ext uri="{9D8B030D-6E8A-4147-A177-3AD203B41FA5}">
                      <a16:colId xmlns:a16="http://schemas.microsoft.com/office/drawing/2014/main" val="1732301799"/>
                    </a:ext>
                  </a:extLst>
                </a:gridCol>
                <a:gridCol w="435467">
                  <a:extLst>
                    <a:ext uri="{9D8B030D-6E8A-4147-A177-3AD203B41FA5}">
                      <a16:colId xmlns:a16="http://schemas.microsoft.com/office/drawing/2014/main" val="2794077503"/>
                    </a:ext>
                  </a:extLst>
                </a:gridCol>
                <a:gridCol w="435467">
                  <a:extLst>
                    <a:ext uri="{9D8B030D-6E8A-4147-A177-3AD203B41FA5}">
                      <a16:colId xmlns:a16="http://schemas.microsoft.com/office/drawing/2014/main" val="2314779446"/>
                    </a:ext>
                  </a:extLst>
                </a:gridCol>
                <a:gridCol w="435467">
                  <a:extLst>
                    <a:ext uri="{9D8B030D-6E8A-4147-A177-3AD203B41FA5}">
                      <a16:colId xmlns:a16="http://schemas.microsoft.com/office/drawing/2014/main" val="1716159121"/>
                    </a:ext>
                  </a:extLst>
                </a:gridCol>
                <a:gridCol w="435467">
                  <a:extLst>
                    <a:ext uri="{9D8B030D-6E8A-4147-A177-3AD203B41FA5}">
                      <a16:colId xmlns:a16="http://schemas.microsoft.com/office/drawing/2014/main" val="3766057062"/>
                    </a:ext>
                  </a:extLst>
                </a:gridCol>
                <a:gridCol w="435467">
                  <a:extLst>
                    <a:ext uri="{9D8B030D-6E8A-4147-A177-3AD203B41FA5}">
                      <a16:colId xmlns:a16="http://schemas.microsoft.com/office/drawing/2014/main" val="174399140"/>
                    </a:ext>
                  </a:extLst>
                </a:gridCol>
                <a:gridCol w="435467">
                  <a:extLst>
                    <a:ext uri="{9D8B030D-6E8A-4147-A177-3AD203B41FA5}">
                      <a16:colId xmlns:a16="http://schemas.microsoft.com/office/drawing/2014/main" val="3212330432"/>
                    </a:ext>
                  </a:extLst>
                </a:gridCol>
                <a:gridCol w="436580">
                  <a:extLst>
                    <a:ext uri="{9D8B030D-6E8A-4147-A177-3AD203B41FA5}">
                      <a16:colId xmlns:a16="http://schemas.microsoft.com/office/drawing/2014/main" val="2657387505"/>
                    </a:ext>
                  </a:extLst>
                </a:gridCol>
                <a:gridCol w="435467">
                  <a:extLst>
                    <a:ext uri="{9D8B030D-6E8A-4147-A177-3AD203B41FA5}">
                      <a16:colId xmlns:a16="http://schemas.microsoft.com/office/drawing/2014/main" val="1701729431"/>
                    </a:ext>
                  </a:extLst>
                </a:gridCol>
                <a:gridCol w="435467">
                  <a:extLst>
                    <a:ext uri="{9D8B030D-6E8A-4147-A177-3AD203B41FA5}">
                      <a16:colId xmlns:a16="http://schemas.microsoft.com/office/drawing/2014/main" val="4279779572"/>
                    </a:ext>
                  </a:extLst>
                </a:gridCol>
                <a:gridCol w="435467">
                  <a:extLst>
                    <a:ext uri="{9D8B030D-6E8A-4147-A177-3AD203B41FA5}">
                      <a16:colId xmlns:a16="http://schemas.microsoft.com/office/drawing/2014/main" val="2642239322"/>
                    </a:ext>
                  </a:extLst>
                </a:gridCol>
                <a:gridCol w="435467">
                  <a:extLst>
                    <a:ext uri="{9D8B030D-6E8A-4147-A177-3AD203B41FA5}">
                      <a16:colId xmlns:a16="http://schemas.microsoft.com/office/drawing/2014/main" val="384847692"/>
                    </a:ext>
                  </a:extLst>
                </a:gridCol>
                <a:gridCol w="435467">
                  <a:extLst>
                    <a:ext uri="{9D8B030D-6E8A-4147-A177-3AD203B41FA5}">
                      <a16:colId xmlns:a16="http://schemas.microsoft.com/office/drawing/2014/main" val="4083297844"/>
                    </a:ext>
                  </a:extLst>
                </a:gridCol>
                <a:gridCol w="435467">
                  <a:extLst>
                    <a:ext uri="{9D8B030D-6E8A-4147-A177-3AD203B41FA5}">
                      <a16:colId xmlns:a16="http://schemas.microsoft.com/office/drawing/2014/main" val="2252201912"/>
                    </a:ext>
                  </a:extLst>
                </a:gridCol>
                <a:gridCol w="436580">
                  <a:extLst>
                    <a:ext uri="{9D8B030D-6E8A-4147-A177-3AD203B41FA5}">
                      <a16:colId xmlns:a16="http://schemas.microsoft.com/office/drawing/2014/main" val="2232836937"/>
                    </a:ext>
                  </a:extLst>
                </a:gridCol>
              </a:tblGrid>
              <a:tr h="566803">
                <a:tc>
                  <a:txBody>
                    <a:bodyPr/>
                    <a:lstStyle/>
                    <a:p>
                      <a:pPr marL="144145" indent="-144145" algn="just" hangingPunct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GB" sz="7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GB" sz="1000" dirty="0">
                          <a:effectLst/>
                        </a:rPr>
                        <a:t>[18]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GB" sz="1000">
                          <a:effectLst/>
                        </a:rPr>
                        <a:t>[32]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GB" sz="1000">
                          <a:effectLst/>
                        </a:rPr>
                        <a:t>[2]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GB" sz="1000">
                          <a:effectLst/>
                        </a:rPr>
                        <a:t>[9]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GB" sz="1000">
                          <a:effectLst/>
                        </a:rPr>
                        <a:t>[12]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GB" sz="1000">
                          <a:effectLst/>
                        </a:rPr>
                        <a:t>[11]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GB" sz="1000">
                          <a:effectLst/>
                        </a:rPr>
                        <a:t>[16]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GB" sz="1000">
                          <a:effectLst/>
                        </a:rPr>
                        <a:t>[19]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GB" sz="1000">
                          <a:effectLst/>
                        </a:rPr>
                        <a:t>[24]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GB" sz="1000" dirty="0">
                          <a:effectLst/>
                        </a:rPr>
                        <a:t>[39]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GB" sz="1000">
                          <a:effectLst/>
                        </a:rPr>
                        <a:t>[1]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GB" sz="1000">
                          <a:effectLst/>
                        </a:rPr>
                        <a:t>[17]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GB" sz="1000" dirty="0">
                          <a:effectLst/>
                        </a:rPr>
                        <a:t>[23]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GB" sz="1000" dirty="0">
                          <a:effectLst/>
                        </a:rPr>
                        <a:t>[36]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GB" sz="1000" dirty="0">
                          <a:effectLst/>
                        </a:rPr>
                        <a:t>Total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extLst>
                  <a:ext uri="{0D108BD9-81ED-4DB2-BD59-A6C34878D82A}">
                    <a16:rowId xmlns:a16="http://schemas.microsoft.com/office/drawing/2014/main" val="20325364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p</a:t>
                      </a:r>
                      <a:r>
                        <a:rPr lang="el-GR" sz="1000">
                          <a:effectLst/>
                        </a:rPr>
                        <a:t>opulation</a:t>
                      </a:r>
                      <a:r>
                        <a:rPr lang="en-US" sz="1000">
                          <a:effectLst/>
                        </a:rPr>
                        <a:t> growth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 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 dirty="0">
                          <a:effectLst/>
                        </a:rPr>
                        <a:t>- 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 dirty="0">
                          <a:effectLst/>
                        </a:rPr>
                        <a:t>- 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91474970"/>
                  </a:ext>
                </a:extLst>
              </a:tr>
              <a:tr h="175961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ageing society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32470096"/>
                  </a:ext>
                </a:extLst>
              </a:tr>
              <a:tr h="214149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GDP, economy growth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94817516"/>
                  </a:ext>
                </a:extLst>
              </a:tr>
              <a:tr h="371382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u</a:t>
                      </a:r>
                      <a:r>
                        <a:rPr lang="el-GR" sz="1000">
                          <a:effectLst/>
                        </a:rPr>
                        <a:t>rbanization</a:t>
                      </a:r>
                      <a:r>
                        <a:rPr lang="en-US" sz="1000">
                          <a:effectLst/>
                        </a:rPr>
                        <a:t>/</a:t>
                      </a:r>
                      <a:r>
                        <a:rPr lang="el-GR" sz="1000">
                          <a:effectLst/>
                        </a:rPr>
                        <a:t>megacities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7688785"/>
                  </a:ext>
                </a:extLst>
              </a:tr>
              <a:tr h="175961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changing lifestyles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9590061"/>
                  </a:ext>
                </a:extLst>
              </a:tr>
              <a:tr h="371382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changing mobility behaviours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4068764"/>
                  </a:ext>
                </a:extLst>
              </a:tr>
              <a:tr h="175961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climate change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11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26091015"/>
                  </a:ext>
                </a:extLst>
              </a:tr>
              <a:tr h="371382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energy demand /sources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97854979"/>
                  </a:ext>
                </a:extLst>
              </a:tr>
              <a:tr h="175961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key resources scarcity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11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7511707"/>
                  </a:ext>
                </a:extLst>
              </a:tr>
              <a:tr h="175961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Globalization 2.0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61921802"/>
                  </a:ext>
                </a:extLst>
              </a:tr>
              <a:tr h="371382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migration and internal mobility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23326270"/>
                  </a:ext>
                </a:extLst>
              </a:tr>
              <a:tr h="175961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market regulation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1064741"/>
                  </a:ext>
                </a:extLst>
              </a:tr>
              <a:tr h="175961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trade growth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57025426"/>
                  </a:ext>
                </a:extLst>
              </a:tr>
              <a:tr h="175961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security issues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38221157"/>
                  </a:ext>
                </a:extLst>
              </a:tr>
              <a:tr h="371382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food and water demand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52499922"/>
                  </a:ext>
                </a:extLst>
              </a:tr>
              <a:tr h="371382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infectious disease and pandemics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58765603"/>
                  </a:ext>
                </a:extLst>
              </a:tr>
              <a:tr h="371382">
                <a:tc>
                  <a:txBody>
                    <a:bodyPr/>
                    <a:lstStyle/>
                    <a:p>
                      <a:pPr marL="144145" indent="-144145" algn="l" hangingPunct="0">
                        <a:lnSpc>
                          <a:spcPts val="12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 dirty="0">
                          <a:effectLst/>
                        </a:rPr>
                        <a:t>geopolitical (in)stability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+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44145" indent="-144145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144145" algn="l"/>
                          <a:tab pos="457200" algn="l"/>
                        </a:tabLst>
                      </a:pPr>
                      <a:r>
                        <a:rPr lang="el-GR" sz="1000" dirty="0">
                          <a:effectLst/>
                        </a:rPr>
                        <a:t>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06339201"/>
                  </a:ext>
                </a:extLst>
              </a:tr>
            </a:tbl>
          </a:graphicData>
        </a:graphic>
      </p:graphicFrame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93781" y="528639"/>
            <a:ext cx="7886700" cy="876299"/>
          </a:xfrm>
        </p:spPr>
        <p:txBody>
          <a:bodyPr>
            <a:normAutofit/>
          </a:bodyPr>
          <a:lstStyle/>
          <a:p>
            <a:r>
              <a:rPr lang="en-US" sz="3000" dirty="0"/>
              <a:t>Key global megatrends in freight transportation</a:t>
            </a:r>
          </a:p>
        </p:txBody>
      </p:sp>
    </p:spTree>
    <p:extLst>
      <p:ext uri="{BB962C8B-B14F-4D97-AF65-F5344CB8AC3E}">
        <p14:creationId xmlns:p14="http://schemas.microsoft.com/office/powerpoint/2010/main" val="31209289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a total of </a:t>
            </a:r>
            <a:r>
              <a:rPr lang="en-US" dirty="0" smtClean="0"/>
              <a:t>32 </a:t>
            </a:r>
            <a:r>
              <a:rPr lang="en-US" dirty="0"/>
              <a:t>megatrends from all sources, which are related to both passenger and freight transportation, are separated and included in our analysis</a:t>
            </a:r>
            <a:endParaRPr lang="en-US" dirty="0" smtClean="0"/>
          </a:p>
          <a:p>
            <a:pPr algn="just"/>
            <a:r>
              <a:rPr lang="en-US" dirty="0" smtClean="0"/>
              <a:t>Key megatrends in passenger transportation – </a:t>
            </a:r>
            <a:r>
              <a:rPr lang="en-US" dirty="0"/>
              <a:t>should be elaborated in at least 19 out of 26 reviewed sources (&gt; 70 %)</a:t>
            </a:r>
            <a:endParaRPr lang="en-US" dirty="0" smtClean="0"/>
          </a:p>
          <a:p>
            <a:pPr algn="just"/>
            <a:r>
              <a:rPr lang="en-US" dirty="0"/>
              <a:t>Key megatrends </a:t>
            </a:r>
            <a:r>
              <a:rPr lang="en-US"/>
              <a:t>in </a:t>
            </a:r>
            <a:r>
              <a:rPr lang="en-US" smtClean="0"/>
              <a:t>freight </a:t>
            </a:r>
            <a:r>
              <a:rPr lang="en-US" dirty="0" smtClean="0"/>
              <a:t>transportation – </a:t>
            </a:r>
            <a:r>
              <a:rPr lang="en-US" dirty="0"/>
              <a:t>elaborated in at least 10 out of 14 identified sources (&gt; 70 %)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603932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/>
              <a:t>Key global megatrends in passenger transportation</a:t>
            </a:r>
            <a:endParaRPr lang="en-US" dirty="0" smtClean="0"/>
          </a:p>
          <a:p>
            <a:pPr marL="685800" lvl="0" indent="-457200" hangingPunct="0">
              <a:buFont typeface="Wingdings" panose="05000000000000000000" pitchFamily="2" charset="2"/>
              <a:buChar char="Ø"/>
            </a:pPr>
            <a:r>
              <a:rPr lang="en-US" b="1" dirty="0"/>
              <a:t>urbanization and megacities</a:t>
            </a:r>
            <a:r>
              <a:rPr lang="en-US" dirty="0"/>
              <a:t> (higher population densities; improvements in cities infrastructure; environmental and health risks; PPP models; more sustainable cities);</a:t>
            </a:r>
          </a:p>
          <a:p>
            <a:pPr marL="685800" indent="-457200">
              <a:buFont typeface="Wingdings" panose="05000000000000000000" pitchFamily="2" charset="2"/>
              <a:buChar char="Ø"/>
            </a:pPr>
            <a:r>
              <a:rPr lang="en-US" b="1" dirty="0"/>
              <a:t>environmental challenges – climate change</a:t>
            </a:r>
            <a:r>
              <a:rPr lang="en-US" dirty="0"/>
              <a:t> (decrease in carbon emissions; global temperature increase; sea level arise; increased risk of flooding from melting glaciers; adaptation and mitigation policies; development of carbon markets)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871888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Key global megatrends in </a:t>
            </a:r>
            <a:r>
              <a:rPr lang="en-US" dirty="0" smtClean="0"/>
              <a:t>freight </a:t>
            </a:r>
            <a:r>
              <a:rPr lang="en-US" dirty="0"/>
              <a:t>transportation</a:t>
            </a:r>
            <a:endParaRPr lang="en-US" dirty="0" smtClean="0"/>
          </a:p>
          <a:p>
            <a:pPr marL="800100" lvl="0" indent="-400050" hangingPunct="0">
              <a:buFont typeface="Wingdings" panose="05000000000000000000" pitchFamily="2" charset="2"/>
              <a:buChar char="Ø"/>
            </a:pPr>
            <a:r>
              <a:rPr lang="en-US" b="1" dirty="0"/>
              <a:t>environmental challenges – climate change</a:t>
            </a:r>
            <a:r>
              <a:rPr lang="en-US" dirty="0"/>
              <a:t>;</a:t>
            </a:r>
          </a:p>
          <a:p>
            <a:pPr marL="800100" indent="-400050">
              <a:buFont typeface="Wingdings" panose="05000000000000000000" pitchFamily="2" charset="2"/>
              <a:buChar char="Ø"/>
            </a:pPr>
            <a:r>
              <a:rPr lang="en-US" b="1" dirty="0"/>
              <a:t>key resources scarcity - shortages and consumption</a:t>
            </a:r>
            <a:r>
              <a:rPr lang="en-US" dirty="0"/>
              <a:t> (more constraints on consumptions - resource management; greater demands on scarce resources – fossil fuels; development of substitute materials; global privatization of resources; changes in ecosystems use).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17293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results incorporated in this paper received funding from the European Union's Horizon 2020 research and innovation </a:t>
            </a:r>
            <a:r>
              <a:rPr lang="en-US" dirty="0" err="1" smtClean="0"/>
              <a:t>programme</a:t>
            </a:r>
            <a:r>
              <a:rPr lang="en-US" dirty="0" smtClean="0"/>
              <a:t> under grant agreement No 769638, project title: </a:t>
            </a:r>
            <a:r>
              <a:rPr lang="en-US" dirty="0" err="1" smtClean="0"/>
              <a:t>INtentify</a:t>
            </a:r>
            <a:r>
              <a:rPr lang="en-US" dirty="0" smtClean="0"/>
              <a:t> future Transport </a:t>
            </a:r>
            <a:r>
              <a:rPr lang="en-US" dirty="0" err="1" smtClean="0"/>
              <a:t>rEsearch</a:t>
            </a:r>
            <a:r>
              <a:rPr lang="en-US" dirty="0" smtClean="0"/>
              <a:t> </a:t>
            </a:r>
            <a:r>
              <a:rPr lang="en-US" dirty="0" err="1" smtClean="0"/>
              <a:t>NeeDs</a:t>
            </a:r>
            <a:r>
              <a:rPr lang="en-US" dirty="0" smtClean="0"/>
              <a:t> (INTEND)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1751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e</a:t>
            </a:r>
            <a:r>
              <a:rPr lang="en-US" dirty="0" smtClean="0"/>
              <a:t>laboration of general foresight studies</a:t>
            </a:r>
          </a:p>
          <a:p>
            <a:pPr algn="just"/>
            <a:r>
              <a:rPr lang="en-US" dirty="0"/>
              <a:t>v</a:t>
            </a:r>
            <a:r>
              <a:rPr lang="en-US" dirty="0" smtClean="0"/>
              <a:t>alidation of selection – based on experts’ opinions</a:t>
            </a:r>
          </a:p>
          <a:p>
            <a:pPr algn="just"/>
            <a:r>
              <a:rPr lang="en-GB" dirty="0"/>
              <a:t>a lower limit of 50% agreement for selecting certain megatrends for further </a:t>
            </a:r>
            <a:r>
              <a:rPr lang="en-GB" dirty="0" smtClean="0"/>
              <a:t>analysis</a:t>
            </a:r>
          </a:p>
          <a:p>
            <a:pPr algn="just"/>
            <a:r>
              <a:rPr lang="en-US" dirty="0"/>
              <a:t>Analytical Network Process (ANP</a:t>
            </a:r>
            <a:r>
              <a:rPr lang="en-US" dirty="0" smtClean="0"/>
              <a:t>) – to </a:t>
            </a:r>
            <a:r>
              <a:rPr lang="en-US" dirty="0"/>
              <a:t>determine the prioritized megatrends (as well as technological advances and political imperatives) for successful implementation and realization of key transport concepts of the </a:t>
            </a:r>
            <a:r>
              <a:rPr lang="en-US" dirty="0" smtClean="0"/>
              <a:t>future</a:t>
            </a:r>
          </a:p>
          <a:p>
            <a:pPr algn="just"/>
            <a:r>
              <a:rPr lang="en-US" dirty="0"/>
              <a:t>the gaps between technological advances in the transport sector and development prospects of the transport and mobility </a:t>
            </a:r>
            <a:r>
              <a:rPr lang="en-US" dirty="0" smtClean="0"/>
              <a:t>systems</a:t>
            </a:r>
          </a:p>
          <a:p>
            <a:pPr algn="just"/>
            <a:r>
              <a:rPr lang="en-US" dirty="0"/>
              <a:t>Impact of megatrends on transport research needs </a:t>
            </a:r>
            <a:r>
              <a:rPr lang="en-US" dirty="0" smtClean="0"/>
              <a:t>will </a:t>
            </a:r>
            <a:r>
              <a:rPr lang="en-US" dirty="0"/>
              <a:t>be visually presented by using the Transport Synopsis </a:t>
            </a:r>
            <a:r>
              <a:rPr lang="en-US" dirty="0" smtClean="0"/>
              <a:t>Tool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4733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sz="2800" dirty="0">
                <a:solidFill>
                  <a:schemeClr val="bg1"/>
                </a:solidFill>
              </a:rPr>
              <a:t>Vladislav </a:t>
            </a:r>
            <a:r>
              <a:rPr lang="en-US" sz="2800" dirty="0" smtClean="0">
                <a:solidFill>
                  <a:schemeClr val="bg1"/>
                </a:solidFill>
              </a:rPr>
              <a:t>Maraš </a:t>
            </a:r>
          </a:p>
          <a:p>
            <a:pPr hangingPunct="0"/>
            <a:r>
              <a:rPr lang="en-US" sz="2800" dirty="0" smtClean="0">
                <a:solidFill>
                  <a:schemeClr val="bg1"/>
                </a:solidFill>
              </a:rPr>
              <a:t>v.maras@sf.bg.ac.rs</a:t>
            </a:r>
            <a:endParaRPr lang="en-US" sz="2800" dirty="0">
              <a:solidFill>
                <a:schemeClr val="bg1"/>
              </a:solidFill>
            </a:endParaRPr>
          </a:p>
          <a:p>
            <a:pPr hangingPunct="0"/>
            <a:r>
              <a:rPr lang="en-US" dirty="0" smtClean="0">
                <a:solidFill>
                  <a:schemeClr val="bg1"/>
                </a:solidFill>
              </a:rPr>
              <a:t>University </a:t>
            </a:r>
            <a:r>
              <a:rPr lang="en-US" dirty="0">
                <a:solidFill>
                  <a:schemeClr val="bg1"/>
                </a:solidFill>
              </a:rPr>
              <a:t>of </a:t>
            </a:r>
            <a:r>
              <a:rPr lang="en-US" dirty="0" smtClean="0">
                <a:solidFill>
                  <a:schemeClr val="bg1"/>
                </a:solidFill>
              </a:rPr>
              <a:t>Belgrade – </a:t>
            </a:r>
            <a:r>
              <a:rPr lang="en-US" dirty="0">
                <a:solidFill>
                  <a:schemeClr val="bg1"/>
                </a:solidFill>
              </a:rPr>
              <a:t>Faculty of Transport and Traffic </a:t>
            </a:r>
            <a:r>
              <a:rPr lang="en-US" dirty="0" smtClean="0">
                <a:solidFill>
                  <a:schemeClr val="bg1"/>
                </a:solidFill>
              </a:rPr>
              <a:t>Engineering </a:t>
            </a:r>
          </a:p>
          <a:p>
            <a:pPr hangingPunct="0"/>
            <a:r>
              <a:rPr lang="en-US" dirty="0" err="1" smtClean="0">
                <a:solidFill>
                  <a:schemeClr val="bg1"/>
                </a:solidFill>
              </a:rPr>
              <a:t>Vojvode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Stepe</a:t>
            </a:r>
            <a:r>
              <a:rPr lang="en-US" dirty="0">
                <a:solidFill>
                  <a:schemeClr val="bg1"/>
                </a:solidFill>
              </a:rPr>
              <a:t> 305, 11000 Belgrade, </a:t>
            </a:r>
            <a:r>
              <a:rPr lang="en-US" dirty="0" smtClean="0">
                <a:solidFill>
                  <a:schemeClr val="bg1"/>
                </a:solidFill>
              </a:rPr>
              <a:t>Serbia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72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/>
              <a:t>Weak signals, trends and </a:t>
            </a:r>
            <a:r>
              <a:rPr lang="en-US" dirty="0" smtClean="0"/>
              <a:t>megatrends</a:t>
            </a:r>
          </a:p>
          <a:p>
            <a:r>
              <a:rPr lang="en-US" dirty="0"/>
              <a:t>Reviewed </a:t>
            </a:r>
            <a:r>
              <a:rPr lang="en-US" dirty="0" smtClean="0"/>
              <a:t>literature</a:t>
            </a:r>
          </a:p>
          <a:p>
            <a:r>
              <a:rPr lang="en-US" dirty="0"/>
              <a:t>Reaching a </a:t>
            </a:r>
            <a:r>
              <a:rPr lang="en-US" dirty="0" smtClean="0"/>
              <a:t>consensus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175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megatrends lead to serious challenges for the transportation systems</a:t>
            </a:r>
          </a:p>
          <a:p>
            <a:r>
              <a:rPr lang="en-US" dirty="0" smtClean="0"/>
              <a:t>transportation practice to adjust its developing routine to the current and future megatrends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3749879" y="4655889"/>
            <a:ext cx="1140903" cy="2936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31053" y="4249255"/>
          <a:ext cx="60960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different characteristics of European regions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different impacts of megatrends on transportation systems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0175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0099FF"/>
                </a:solidFill>
              </a:rPr>
              <a:t>Goal</a:t>
            </a:r>
            <a:r>
              <a:rPr lang="en-US" dirty="0" smtClean="0"/>
              <a:t>: </a:t>
            </a:r>
          </a:p>
          <a:p>
            <a:pPr algn="ctr">
              <a:buNone/>
            </a:pPr>
            <a:r>
              <a:rPr lang="en-US" dirty="0" smtClean="0"/>
              <a:t>to reach consensus on the key megatrends for both passenger and freight transportation systems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99FF"/>
                </a:solidFill>
              </a:rPr>
              <a:t>Methodology</a:t>
            </a:r>
            <a:r>
              <a:rPr lang="en-US" dirty="0" smtClean="0"/>
              <a:t>: </a:t>
            </a:r>
          </a:p>
          <a:p>
            <a:pPr algn="ctr">
              <a:buNone/>
            </a:pPr>
            <a:r>
              <a:rPr lang="en-US" dirty="0" smtClean="0"/>
              <a:t>review of the existing literature dealing with the megatrends and their implications on both passenger and freight transportation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175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Weak signals, trends and megatrends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Ansoff’s</a:t>
            </a:r>
            <a:r>
              <a:rPr lang="en-US" dirty="0"/>
              <a:t> concept of weak </a:t>
            </a:r>
            <a:r>
              <a:rPr lang="en-US" dirty="0" smtClean="0"/>
              <a:t>signals (1975, 1982)</a:t>
            </a:r>
          </a:p>
          <a:p>
            <a:r>
              <a:rPr lang="en-US" dirty="0"/>
              <a:t>t</a:t>
            </a:r>
            <a:r>
              <a:rPr lang="en-US" dirty="0" smtClean="0"/>
              <a:t>rend - </a:t>
            </a:r>
            <a:r>
              <a:rPr lang="en-US" dirty="0"/>
              <a:t>innovation and diffusion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most significant characteristics of megatrends:</a:t>
            </a:r>
          </a:p>
          <a:p>
            <a:pPr marL="685800" lvl="0" indent="-457200" hangingPunct="0">
              <a:buFont typeface="Wingdings" panose="05000000000000000000" pitchFamily="2" charset="2"/>
              <a:buChar char="Ø"/>
            </a:pPr>
            <a:r>
              <a:rPr lang="en-US" dirty="0" smtClean="0"/>
              <a:t>cultural</a:t>
            </a:r>
            <a:r>
              <a:rPr lang="en-US" dirty="0"/>
              <a:t>, economic, political and technological changes that have not yet happened;</a:t>
            </a:r>
          </a:p>
          <a:p>
            <a:pPr marL="685800" indent="-457200">
              <a:buFont typeface="Wingdings" panose="05000000000000000000" pitchFamily="2" charset="2"/>
              <a:buChar char="Ø"/>
            </a:pPr>
            <a:r>
              <a:rPr lang="en-US" dirty="0"/>
              <a:t>the effects or implications of megatrends are reflected on the whole or almost entire </a:t>
            </a:r>
            <a:r>
              <a:rPr lang="en-US" dirty="0" smtClean="0"/>
              <a:t>society.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226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Weak signals, trends and megatrends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differences </a:t>
            </a:r>
            <a:r>
              <a:rPr lang="en-US" dirty="0"/>
              <a:t>between trends and megatrends</a:t>
            </a:r>
            <a:r>
              <a:rPr lang="en-US" dirty="0" smtClean="0"/>
              <a:t>:</a:t>
            </a:r>
            <a:endParaRPr lang="en-US" dirty="0"/>
          </a:p>
          <a:p>
            <a:pPr marL="685800" lvl="0" indent="-457200" hangingPunct="0">
              <a:buFont typeface="Wingdings" panose="05000000000000000000" pitchFamily="2" charset="2"/>
              <a:buChar char="Ø"/>
            </a:pPr>
            <a:r>
              <a:rPr lang="en-US" dirty="0"/>
              <a:t>m</a:t>
            </a:r>
            <a:r>
              <a:rPr lang="en-US" dirty="0" smtClean="0"/>
              <a:t>egatrends </a:t>
            </a:r>
            <a:r>
              <a:rPr lang="en-US" dirty="0"/>
              <a:t>last longer;</a:t>
            </a:r>
          </a:p>
          <a:p>
            <a:pPr marL="685800" lvl="0" indent="-457200" hangingPunct="0">
              <a:buFont typeface="Wingdings" panose="05000000000000000000" pitchFamily="2" charset="2"/>
              <a:buChar char="Ø"/>
            </a:pPr>
            <a:r>
              <a:rPr lang="en-US" dirty="0"/>
              <a:t>m</a:t>
            </a:r>
            <a:r>
              <a:rPr lang="en-US" dirty="0" smtClean="0"/>
              <a:t>egatrends </a:t>
            </a:r>
            <a:r>
              <a:rPr lang="en-US" dirty="0"/>
              <a:t>have a more pronounced impact on many areas;</a:t>
            </a:r>
          </a:p>
          <a:p>
            <a:pPr marL="685800" indent="-457200">
              <a:buFont typeface="Wingdings" panose="05000000000000000000" pitchFamily="2" charset="2"/>
              <a:buChar char="Ø"/>
            </a:pPr>
            <a:r>
              <a:rPr lang="en-US" dirty="0"/>
              <a:t>i</a:t>
            </a:r>
            <a:r>
              <a:rPr lang="en-US" dirty="0" smtClean="0"/>
              <a:t>t </a:t>
            </a:r>
            <a:r>
              <a:rPr lang="en-US" dirty="0"/>
              <a:t>is significantly easier to predict development patterns of certain trends in comparison with the prediction of future development of </a:t>
            </a:r>
            <a:r>
              <a:rPr lang="en-US" dirty="0" smtClean="0"/>
              <a:t>megatrends.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Megatrends – </a:t>
            </a:r>
            <a:r>
              <a:rPr lang="en-US" i="1" dirty="0"/>
              <a:t>those variables, which are not specific to the transport system, but have impacts on it and contribute to shape its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668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Reviewed literature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dirty="0" smtClean="0"/>
              <a:t>literature </a:t>
            </a:r>
            <a:r>
              <a:rPr lang="en-GB" dirty="0"/>
              <a:t>review of transport studies, projects and </a:t>
            </a:r>
            <a:r>
              <a:rPr lang="en-GB" dirty="0" smtClean="0"/>
              <a:t>papers</a:t>
            </a:r>
          </a:p>
          <a:p>
            <a:pPr algn="just"/>
            <a:r>
              <a:rPr lang="en-GB" dirty="0"/>
              <a:t>time perspective of up to </a:t>
            </a:r>
            <a:r>
              <a:rPr lang="en-GB" dirty="0" smtClean="0"/>
              <a:t>2050</a:t>
            </a:r>
          </a:p>
          <a:p>
            <a:pPr algn="just"/>
            <a:r>
              <a:rPr lang="en-GB" dirty="0" smtClean="0"/>
              <a:t>identification of </a:t>
            </a:r>
            <a:r>
              <a:rPr lang="en-GB" dirty="0"/>
              <a:t>megatrends that may affect both passenger </a:t>
            </a:r>
            <a:r>
              <a:rPr lang="en-US" dirty="0"/>
              <a:t>(PT) </a:t>
            </a:r>
            <a:r>
              <a:rPr lang="en-GB" dirty="0"/>
              <a:t>and freight transportation (FT)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63981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Reviewed literature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GB" b="1" dirty="0"/>
              <a:t>EC and TP reports and </a:t>
            </a:r>
            <a:r>
              <a:rPr lang="en-GB" b="1" dirty="0" smtClean="0"/>
              <a:t>projects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 smtClean="0"/>
              <a:t>European </a:t>
            </a:r>
            <a:r>
              <a:rPr lang="en-GB" dirty="0"/>
              <a:t>Commission (2009</a:t>
            </a:r>
            <a:r>
              <a:rPr lang="en-GB" dirty="0" smtClean="0"/>
              <a:t>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 smtClean="0"/>
              <a:t>TOSCA (FP7, 2011)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 smtClean="0"/>
              <a:t>OPTIMISM (FP7, 2012)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 smtClean="0"/>
              <a:t>FUTRE (</a:t>
            </a:r>
            <a:r>
              <a:rPr lang="en-GB" dirty="0"/>
              <a:t>FP7, 2012-2014</a:t>
            </a:r>
            <a:r>
              <a:rPr lang="en-GB" dirty="0" smtClean="0"/>
              <a:t>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 smtClean="0"/>
              <a:t>ERRAC </a:t>
            </a:r>
            <a:r>
              <a:rPr lang="en-GB" dirty="0"/>
              <a:t>(2014</a:t>
            </a:r>
            <a:r>
              <a:rPr lang="en-GB" dirty="0" smtClean="0"/>
              <a:t>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 smtClean="0"/>
              <a:t>ALICE (</a:t>
            </a:r>
            <a:r>
              <a:rPr lang="en-GB" dirty="0"/>
              <a:t>Alliance for logistics innovation through collaboration in </a:t>
            </a:r>
            <a:r>
              <a:rPr lang="en-GB" dirty="0" smtClean="0"/>
              <a:t>Europe, 2014a-e)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US" dirty="0" smtClean="0"/>
              <a:t>CIPTEC </a:t>
            </a:r>
            <a:r>
              <a:rPr lang="en-US" dirty="0"/>
              <a:t>(H2020, 2015-2018</a:t>
            </a:r>
            <a:r>
              <a:rPr lang="en-US" dirty="0" smtClean="0"/>
              <a:t>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/>
              <a:t>Mobility4EU (</a:t>
            </a:r>
            <a:r>
              <a:rPr lang="en-GB" dirty="0" smtClean="0"/>
              <a:t>H2020, </a:t>
            </a:r>
            <a:r>
              <a:rPr lang="en-GB" dirty="0"/>
              <a:t>2016-2018</a:t>
            </a:r>
            <a:r>
              <a:rPr lang="en-GB" dirty="0" smtClean="0"/>
              <a:t>)</a:t>
            </a:r>
          </a:p>
          <a:p>
            <a:pPr marL="1028700" indent="-514350" algn="just">
              <a:buFont typeface="Wingdings" panose="05000000000000000000" pitchFamily="2" charset="2"/>
              <a:buChar char="Ø"/>
            </a:pPr>
            <a:r>
              <a:rPr lang="en-GB" dirty="0" err="1"/>
              <a:t>Waterborne</a:t>
            </a:r>
            <a:r>
              <a:rPr lang="en-GB" baseline="30000" dirty="0" err="1"/>
              <a:t>TP</a:t>
            </a:r>
            <a:r>
              <a:rPr lang="en-GB" dirty="0"/>
              <a:t> (2016</a:t>
            </a:r>
            <a:r>
              <a:rPr lang="en-GB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6048025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VT_Vorlage_Präsentation_Ma_eng</Template>
  <TotalTime>4256</TotalTime>
  <Words>1383</Words>
  <Application>Microsoft Office PowerPoint</Application>
  <PresentationFormat>On-screen Show (4:3)</PresentationFormat>
  <Paragraphs>411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Calibri Light</vt:lpstr>
      <vt:lpstr>Helvetica Neue</vt:lpstr>
      <vt:lpstr>Times New Roman</vt:lpstr>
      <vt:lpstr>TUM Neue Helvetica 55 Regular</vt:lpstr>
      <vt:lpstr>Wingdings</vt:lpstr>
      <vt:lpstr>Custom Design</vt:lpstr>
      <vt:lpstr>Megatrends – a Way to Identify the Future Transport Challenges</vt:lpstr>
      <vt:lpstr>Acknowledgment</vt:lpstr>
      <vt:lpstr>Contents</vt:lpstr>
      <vt:lpstr>Introduction</vt:lpstr>
      <vt:lpstr>Introduction</vt:lpstr>
      <vt:lpstr>Weak signals, trends and megatrends</vt:lpstr>
      <vt:lpstr>Weak signals, trends and megatrends</vt:lpstr>
      <vt:lpstr>Reviewed literature</vt:lpstr>
      <vt:lpstr>Reviewed literature</vt:lpstr>
      <vt:lpstr>Reviewed literature</vt:lpstr>
      <vt:lpstr>Reviewed literature</vt:lpstr>
      <vt:lpstr>Reviewed literature</vt:lpstr>
      <vt:lpstr>Reviewed literature</vt:lpstr>
      <vt:lpstr>Reaching a consensus</vt:lpstr>
      <vt:lpstr>Reaching a consensus</vt:lpstr>
      <vt:lpstr>Key global megatrends in freight transportation</vt:lpstr>
      <vt:lpstr>Results</vt:lpstr>
      <vt:lpstr>Results</vt:lpstr>
      <vt:lpstr>Results</vt:lpstr>
      <vt:lpstr>Conclusion</vt:lpstr>
      <vt:lpstr>PowerPoint Presentation</vt:lpstr>
    </vt:vector>
  </TitlesOfParts>
  <Manager>martin.margreiter@tum.de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subject>TUM-VT Martin Margreiter</dc:subject>
  <dc:creator>giannis</dc:creator>
  <cp:keywords>Martin Margreiter</cp:keywords>
  <dc:description>VT Vorlage Margreiter</dc:description>
  <cp:lastModifiedBy>Vladislav Maraš</cp:lastModifiedBy>
  <cp:revision>380</cp:revision>
  <dcterms:created xsi:type="dcterms:W3CDTF">2015-12-05T12:06:35Z</dcterms:created>
  <dcterms:modified xsi:type="dcterms:W3CDTF">2018-06-05T07:42:53Z</dcterms:modified>
</cp:coreProperties>
</file>