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15"/>
  </p:notesMasterIdLst>
  <p:handoutMasterIdLst>
    <p:handoutMasterId r:id="rId16"/>
  </p:handoutMasterIdLst>
  <p:sldIdLst>
    <p:sldId id="261" r:id="rId2"/>
    <p:sldId id="260" r:id="rId3"/>
    <p:sldId id="264" r:id="rId4"/>
    <p:sldId id="265" r:id="rId5"/>
    <p:sldId id="266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63" r:id="rId14"/>
  </p:sldIdLst>
  <p:sldSz cx="9144000" cy="6858000" type="screen4x3"/>
  <p:notesSz cx="6708775" cy="983615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6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6">
          <p15:clr>
            <a:srgbClr val="A4A3A4"/>
          </p15:clr>
        </p15:guide>
        <p15:guide id="6" orient="horz" pos="4032">
          <p15:clr>
            <a:srgbClr val="A4A3A4"/>
          </p15:clr>
        </p15:guide>
        <p15:guide id="7" orient="horz" pos="4224">
          <p15:clr>
            <a:srgbClr val="A4A3A4"/>
          </p15:clr>
        </p15:guide>
        <p15:guide id="8" pos="320">
          <p15:clr>
            <a:srgbClr val="A4A3A4"/>
          </p15:clr>
        </p15:guide>
        <p15:guide id="9" pos="5440">
          <p15:clr>
            <a:srgbClr val="A4A3A4"/>
          </p15:clr>
        </p15:guide>
        <p15:guide id="10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8">
          <p15:clr>
            <a:srgbClr val="A4A3A4"/>
          </p15:clr>
        </p15:guide>
        <p15:guide id="2" pos="211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FF"/>
    <a:srgbClr val="33CCCC"/>
    <a:srgbClr val="FF8000"/>
    <a:srgbClr val="FFB400"/>
    <a:srgbClr val="B5CA82"/>
    <a:srgbClr val="91AC6B"/>
    <a:srgbClr val="41BEFF"/>
    <a:srgbClr val="CA213F"/>
    <a:srgbClr val="E53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Μεσαίο στυλ 3 - Έμφαση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Μεσαίο στυλ 1 - Έμφαση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Φωτεινό στυλ 1 - Έμφαση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Φωτεινό στυλ 2 - Έμφαση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Φωτεινό στυλ 2 - Έμφαση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Στυλ με θέμα 1 - Έμφαση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Μεσαίο στυλ 1 - Έμφασ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7966" autoAdjust="0"/>
  </p:normalViewPr>
  <p:slideViewPr>
    <p:cSldViewPr snapToGrid="0">
      <p:cViewPr varScale="1">
        <p:scale>
          <a:sx n="111" d="100"/>
          <a:sy n="111" d="100"/>
        </p:scale>
        <p:origin x="1572" y="102"/>
      </p:cViewPr>
      <p:guideLst>
        <p:guide orient="horz" pos="2160"/>
        <p:guide orient="horz" pos="960"/>
        <p:guide orient="horz" pos="1152"/>
        <p:guide orient="horz" pos="3888"/>
        <p:guide orient="horz" pos="396"/>
        <p:guide orient="horz" pos="4032"/>
        <p:guide orient="horz" pos="4224"/>
        <p:guide pos="320"/>
        <p:guide pos="5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2262" y="-120"/>
      </p:cViewPr>
      <p:guideLst>
        <p:guide orient="horz" pos="3098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96888" y="182563"/>
            <a:ext cx="3305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00513" y="182563"/>
            <a:ext cx="2085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4025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344025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fld id="{AA8C337C-5126-4C59-BE7E-A5FA1F1ADC6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2063" y="0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8188"/>
            <a:ext cx="4916487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212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4025"/>
            <a:ext cx="29067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UM Neue Helvetica 55 Regular" pitchFamily="34" charset="0"/>
              </a:defRPr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2063" y="9344025"/>
            <a:ext cx="2906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UM Neue Helvetica 55 Regular" pitchFamily="34" charset="0"/>
              </a:defRPr>
            </a:lvl1pPr>
          </a:lstStyle>
          <a:p>
            <a:fld id="{D7C21FF6-9947-4EA7-A8EC-B7AFD11518D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683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518535"/>
            <a:ext cx="9144000" cy="4378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baseline="0" dirty="0">
                <a:solidFill>
                  <a:schemeClr val="bg1"/>
                </a:solidFill>
              </a:rPr>
              <a:t>4</a:t>
            </a:r>
            <a:r>
              <a:rPr lang="en-US" sz="2000" b="1" baseline="30000" dirty="0">
                <a:solidFill>
                  <a:schemeClr val="bg1"/>
                </a:solidFill>
              </a:rPr>
              <a:t>th</a:t>
            </a:r>
            <a:r>
              <a:rPr lang="en-US" sz="2000" b="1" dirty="0">
                <a:solidFill>
                  <a:schemeClr val="bg1"/>
                </a:solidFill>
              </a:rPr>
              <a:t> Conference on Sustainable Urban Mobility – CSUM2018</a:t>
            </a:r>
          </a:p>
          <a:p>
            <a:pPr algn="ctr"/>
            <a:r>
              <a:rPr lang="en-US" sz="1100" b="1" dirty="0">
                <a:solidFill>
                  <a:schemeClr val="bg1"/>
                </a:solidFill>
              </a:rPr>
              <a:t> 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24-25 May, 2018, Skiathos</a:t>
            </a:r>
            <a:r>
              <a:rPr lang="en-US" sz="1600" b="1" baseline="0" dirty="0">
                <a:solidFill>
                  <a:schemeClr val="bg1"/>
                </a:solidFill>
              </a:rPr>
              <a:t> Island</a:t>
            </a:r>
            <a:r>
              <a:rPr lang="en-US" sz="1600" b="1" dirty="0">
                <a:solidFill>
                  <a:schemeClr val="bg1"/>
                </a:solidFill>
              </a:rPr>
              <a:t>, Greece</a:t>
            </a: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l-GR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639" y="180802"/>
            <a:ext cx="2050991" cy="1117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6" y="216888"/>
            <a:ext cx="1005488" cy="10054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73" y="315741"/>
            <a:ext cx="2117876" cy="880997"/>
          </a:xfrm>
          <a:prstGeom prst="rect">
            <a:avLst/>
          </a:prstGeom>
        </p:spPr>
      </p:pic>
      <p:pic>
        <p:nvPicPr>
          <p:cNvPr id="11" name="Picture 10" descr="Novelog-Logo-RGB-Pos-Small.png"/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7945099" y="6493827"/>
            <a:ext cx="1035050" cy="261620"/>
          </a:xfrm>
          <a:prstGeom prst="rect">
            <a:avLst/>
          </a:prstGeom>
        </p:spPr>
      </p:pic>
      <p:pic>
        <p:nvPicPr>
          <p:cNvPr id="12" name="Picture 11" descr="\\194.177.202.182\ttlog\CSUM\4th CSUM\Sponsors\Sponsors logos\ΑΤΤΙΚΗ ΟΔΟΣ\ATT_ODOS 11_LOGO-english-WEB-RGB.jp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4" y="6330712"/>
            <a:ext cx="698500" cy="48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194.177.202.182\ttlog\CSUM\4th CSUM\Sponsors\Sponsors logos\Marathon\MDS_LOGO_8.tiff"/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79" y="6322748"/>
            <a:ext cx="1727835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 userDrawn="1"/>
        </p:nvSpPr>
        <p:spPr>
          <a:xfrm>
            <a:off x="306079" y="5995670"/>
            <a:ext cx="23050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Sponsors: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14" descr="\\194.177.202.182\ttlog\CSUM\4th CSUM\Sponsors\Sponsors logos\Skiathos Life\logo_Sl.png"/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478" y="6479540"/>
            <a:ext cx="1397000" cy="32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 userDrawn="1"/>
        </p:nvSpPr>
        <p:spPr>
          <a:xfrm>
            <a:off x="3643278" y="6005195"/>
            <a:ext cx="1257300" cy="2457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Media Sponsor: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Picture 16" descr="C:\Users\gkara\Desktop\Ioannis\Logos\Logos\ALLIANCE\Alliance logo.png"/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281" y="6428740"/>
            <a:ext cx="1155700" cy="39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\\194.177.202.182\ttlog\CSUM\4th CSUM\Sponsors\Sponsors logos\Περιφέρεια\Περιφέρεια.JPG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146" y="6337406"/>
            <a:ext cx="78232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 userDrawn="1"/>
        </p:nvSpPr>
        <p:spPr>
          <a:xfrm>
            <a:off x="5836281" y="6005830"/>
            <a:ext cx="3054350" cy="2457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With the support of: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91925"/>
            <a:ext cx="6858000" cy="180546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674550"/>
            <a:ext cx="6858000" cy="5832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089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14389"/>
            <a:ext cx="7886700" cy="8762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97766"/>
            <a:ext cx="914400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08379"/>
            <a:ext cx="9144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5" y="75191"/>
            <a:ext cx="1065486" cy="5806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7322027" y="6325002"/>
            <a:ext cx="1747594" cy="46166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algn="ctr"/>
            <a:r>
              <a:rPr lang="en-US" sz="800" baseline="0" dirty="0">
                <a:solidFill>
                  <a:schemeClr val="bg1"/>
                </a:solidFill>
              </a:rPr>
              <a:t>Skiathos Island, GREECE</a:t>
            </a:r>
          </a:p>
          <a:p>
            <a:pPr algn="ctr"/>
            <a:r>
              <a:rPr lang="en-US" sz="800" baseline="0" dirty="0">
                <a:solidFill>
                  <a:schemeClr val="bg1"/>
                </a:solidFill>
              </a:rPr>
              <a:t>24-25 May 2018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</a:rPr>
              <a:t>THE</a:t>
            </a:r>
            <a:r>
              <a:rPr lang="en-US" sz="800" baseline="0" dirty="0">
                <a:solidFill>
                  <a:schemeClr val="bg1"/>
                </a:solidFill>
              </a:rPr>
              <a:t> SKIATHOS PALACE HOTEL</a:t>
            </a:r>
          </a:p>
        </p:txBody>
      </p:sp>
    </p:spTree>
    <p:extLst>
      <p:ext uri="{BB962C8B-B14F-4D97-AF65-F5344CB8AC3E}">
        <p14:creationId xmlns:p14="http://schemas.microsoft.com/office/powerpoint/2010/main" val="171869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23888" y="982766"/>
            <a:ext cx="7886700" cy="46830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Contact Details</a:t>
            </a:r>
          </a:p>
          <a:p>
            <a:pPr algn="ctr"/>
            <a:endParaRPr lang="en-US" sz="1800" b="1" dirty="0">
              <a:solidFill>
                <a:schemeClr val="bg1"/>
              </a:solidFill>
            </a:endParaRPr>
          </a:p>
          <a:p>
            <a:pPr algn="ctr"/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84135"/>
            <a:ext cx="7886700" cy="228172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97766"/>
            <a:ext cx="914400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08379"/>
            <a:ext cx="91440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14" y="6277370"/>
            <a:ext cx="1065486" cy="5806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" y="84448"/>
            <a:ext cx="560602" cy="5606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6" y="127698"/>
            <a:ext cx="1180805" cy="49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3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0D0FC-81F3-4BA6-A938-9E7A4D42736F}" type="datetimeFigureOut">
              <a:rPr lang="en-US" smtClean="0"/>
              <a:t>19-May-18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6399D-5D8D-4641-8E7C-DC4CE7417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5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intend-project.eu/" TargetMode="External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Future technologies in the EU transport sector and beyond: an outlook of 2020-2035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Alkiviadis</a:t>
            </a:r>
            <a:r>
              <a:rPr lang="en-US" dirty="0"/>
              <a:t> Tromaras, </a:t>
            </a:r>
            <a:r>
              <a:rPr lang="en-US" dirty="0" err="1"/>
              <a:t>Aggelos</a:t>
            </a:r>
            <a:r>
              <a:rPr lang="en-US" dirty="0"/>
              <a:t> </a:t>
            </a:r>
            <a:r>
              <a:rPr lang="en-US" dirty="0" err="1"/>
              <a:t>Aggelakakis</a:t>
            </a:r>
            <a:r>
              <a:rPr lang="en-US" dirty="0"/>
              <a:t>, </a:t>
            </a:r>
            <a:r>
              <a:rPr lang="en-US" dirty="0" err="1"/>
              <a:t>Merja</a:t>
            </a:r>
            <a:r>
              <a:rPr lang="en-US" dirty="0"/>
              <a:t> Hoppe, Thomas </a:t>
            </a:r>
            <a:r>
              <a:rPr lang="en-US" dirty="0" err="1"/>
              <a:t>Trachsel</a:t>
            </a:r>
            <a:r>
              <a:rPr lang="en-US" dirty="0"/>
              <a:t>, Eleni </a:t>
            </a:r>
            <a:r>
              <a:rPr lang="en-US" dirty="0" err="1"/>
              <a:t>Anoyrkati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456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3EB7-2674-49E4-BFC0-5C3A8799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165" y="112931"/>
            <a:ext cx="7886700" cy="876299"/>
          </a:xfrm>
        </p:spPr>
        <p:txBody>
          <a:bodyPr/>
          <a:lstStyle/>
          <a:p>
            <a:r>
              <a:rPr lang="en-US" dirty="0"/>
              <a:t>Technology themes- Maritime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1D04D93-2EBE-4F6B-8617-802A47AB4A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403449"/>
              </p:ext>
            </p:extLst>
          </p:nvPr>
        </p:nvGraphicFramePr>
        <p:xfrm>
          <a:off x="140135" y="989229"/>
          <a:ext cx="8863730" cy="575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1865">
                  <a:extLst>
                    <a:ext uri="{9D8B030D-6E8A-4147-A177-3AD203B41FA5}">
                      <a16:colId xmlns:a16="http://schemas.microsoft.com/office/drawing/2014/main" val="1880950234"/>
                    </a:ext>
                  </a:extLst>
                </a:gridCol>
                <a:gridCol w="4431865">
                  <a:extLst>
                    <a:ext uri="{9D8B030D-6E8A-4147-A177-3AD203B41FA5}">
                      <a16:colId xmlns:a16="http://schemas.microsoft.com/office/drawing/2014/main" val="3135318213"/>
                    </a:ext>
                  </a:extLst>
                </a:gridCol>
              </a:tblGrid>
              <a:tr h="505043">
                <a:tc>
                  <a:txBody>
                    <a:bodyPr/>
                    <a:lstStyle/>
                    <a:p>
                      <a:r>
                        <a:rPr lang="en-US" dirty="0"/>
                        <a:t>Technology researched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666644"/>
                  </a:ext>
                </a:extLst>
              </a:tr>
              <a:tr h="367293">
                <a:tc>
                  <a:txBody>
                    <a:bodyPr/>
                    <a:lstStyle/>
                    <a:p>
                      <a:r>
                        <a:rPr lang="en-US" sz="1400" dirty="0"/>
                        <a:t>Autonomous vessels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MUNIN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259690"/>
                  </a:ext>
                </a:extLst>
              </a:tr>
              <a:tr h="409176">
                <a:tc>
                  <a:txBody>
                    <a:bodyPr/>
                    <a:lstStyle/>
                    <a:p>
                      <a:r>
                        <a:rPr lang="en-US" sz="1400" dirty="0"/>
                        <a:t>Electric ferries and small electric vessels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E-Ferry, SEABUBBLE, BB Green, GFF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504413"/>
                  </a:ext>
                </a:extLst>
              </a:tr>
              <a:tr h="504705">
                <a:tc>
                  <a:txBody>
                    <a:bodyPr/>
                    <a:lstStyle/>
                    <a:p>
                      <a:r>
                        <a:rPr lang="en-US" sz="1400" dirty="0"/>
                        <a:t>CAE tools- CFD, FEA, shipbuilding 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PerSEE</a:t>
                      </a:r>
                      <a:r>
                        <a:rPr lang="en-US" sz="1400" dirty="0"/>
                        <a:t>, No-</a:t>
                      </a:r>
                      <a:r>
                        <a:rPr lang="en-US" sz="1400" dirty="0" err="1"/>
                        <a:t>Welle</a:t>
                      </a:r>
                      <a:r>
                        <a:rPr lang="en-US" sz="1400" dirty="0"/>
                        <a:t>, SMARTYARDS, FIBRESHIP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828666"/>
                  </a:ext>
                </a:extLst>
              </a:tr>
              <a:tr h="755763">
                <a:tc>
                  <a:txBody>
                    <a:bodyPr/>
                    <a:lstStyle/>
                    <a:p>
                      <a:r>
                        <a:rPr lang="en-US" sz="1400" dirty="0"/>
                        <a:t>Integrated emissions control- 2nd generation scrubbers, SCR, DPF, Non-Thermal Plasma Reactor and Electrostatic seawater scrubbers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DEECON, RETROFIT, TEFLES, HERCULES-C, HERCULES-2, JOULES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723214"/>
                  </a:ext>
                </a:extLst>
              </a:tr>
              <a:tr h="314901">
                <a:tc>
                  <a:txBody>
                    <a:bodyPr/>
                    <a:lstStyle/>
                    <a:p>
                      <a:r>
                        <a:rPr lang="en-US" sz="1400" dirty="0"/>
                        <a:t>Propulsion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RETROFIT, TRIPOD, TARGETS TEFLES, STREAMLINE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946460"/>
                  </a:ext>
                </a:extLst>
              </a:tr>
              <a:tr h="976194">
                <a:tc>
                  <a:txBody>
                    <a:bodyPr/>
                    <a:lstStyle/>
                    <a:p>
                      <a:r>
                        <a:rPr lang="en-US" sz="1400" dirty="0"/>
                        <a:t>multifuel engines using 1) LNG/Diesel, 2) Fuel flexible two stroke and four stroke engines, 3) CNG/LNG  as an alternative hydrocarbon fuel to Heavy Fuel Oil (HFO) or 4)  (LPG)/Diesel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RETROFIT, JOULES, HELIOS and HERCULES-2,HERCULES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22911"/>
                  </a:ext>
                </a:extLst>
              </a:tr>
              <a:tr h="537920">
                <a:tc>
                  <a:txBody>
                    <a:bodyPr/>
                    <a:lstStyle/>
                    <a:p>
                      <a:r>
                        <a:rPr lang="en-US" sz="1400" dirty="0"/>
                        <a:t>Secondary energy converters (fuel cell energy generators, waste heat recovery, hybrid propulsion)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JOULES, INOMANS²HIP, H2MOVE, TARGETS, TEFLES, Auxilia, MARANDA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925907"/>
                  </a:ext>
                </a:extLst>
              </a:tr>
              <a:tr h="535332">
                <a:tc>
                  <a:txBody>
                    <a:bodyPr/>
                    <a:lstStyle/>
                    <a:p>
                      <a:r>
                        <a:rPr lang="en-US" sz="1400" dirty="0"/>
                        <a:t>Integration of renewables into propulsion (wind, solar)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ULYSSES, JOULES, </a:t>
                      </a:r>
                      <a:r>
                        <a:rPr lang="en-US" sz="1400" dirty="0" err="1"/>
                        <a:t>SeagateSail</a:t>
                      </a:r>
                      <a:r>
                        <a:rPr lang="en-US" sz="1400" dirty="0"/>
                        <a:t>, TARGETS, Rotor-DEMO, INOMANS²HIP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2617415"/>
                  </a:ext>
                </a:extLst>
              </a:tr>
              <a:tr h="849513">
                <a:tc>
                  <a:txBody>
                    <a:bodyPr/>
                    <a:lstStyle/>
                    <a:p>
                      <a:r>
                        <a:rPr lang="en-US" sz="1400" dirty="0"/>
                        <a:t>Renewable energies at ports (Cold ironing, electrification of port equipment)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GREENCRANES project while RETROFIT, INOMANS²HIP and TEFLES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254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36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5A58C-BA59-4F57-BB3C-B7C3223D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592" y="789338"/>
            <a:ext cx="7886700" cy="676208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B3416-3AF3-402E-AC59-7A4108DA1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technologies are being introduced or researched yet not adapted by the industry</a:t>
            </a:r>
          </a:p>
          <a:p>
            <a:r>
              <a:rPr lang="en-US" dirty="0"/>
              <a:t>Strategies of policy, planning and research are required</a:t>
            </a:r>
          </a:p>
          <a:p>
            <a:r>
              <a:rPr lang="en-US" dirty="0"/>
              <a:t>Shift towards quality of mobility  </a:t>
            </a:r>
          </a:p>
          <a:p>
            <a:r>
              <a:rPr lang="en-US" dirty="0"/>
              <a:t>Amendments of the system and the realignment of strategies to principles of green and circular economy by using developments of industry 4.0</a:t>
            </a:r>
          </a:p>
          <a:p>
            <a:r>
              <a:rPr lang="en-US" dirty="0"/>
              <a:t>Demonstrators of new technologies</a:t>
            </a:r>
          </a:p>
        </p:txBody>
      </p:sp>
    </p:spTree>
    <p:extLst>
      <p:ext uri="{BB962C8B-B14F-4D97-AF65-F5344CB8AC3E}">
        <p14:creationId xmlns:p14="http://schemas.microsoft.com/office/powerpoint/2010/main" val="4098931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C95B82D5-A8BB-45BF-BED8-C7B206892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solidFill>
            <a:srgbClr val="384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9">
            <a:extLst>
              <a:ext uri="{FF2B5EF4-FFF2-40B4-BE49-F238E27FC236}">
                <a16:creationId xmlns:a16="http://schemas.microsoft.com/office/drawing/2014/main" id="{296C61EC-FBF4-4216-BE67-6C864D30A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474" y="484632"/>
            <a:ext cx="275005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6E239A-4CD7-4409-BA4D-8A1A9039F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109" y="3505743"/>
            <a:ext cx="1530601" cy="1020400"/>
          </a:xfrm>
          <a:prstGeom prst="rect">
            <a:avLst/>
          </a:prstGeom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08B5B0-A5BB-4F29-91FE-8023D9179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05" y="1020769"/>
            <a:ext cx="2624327" cy="78729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C8627-79C8-45F9-A4CF-94E4452C0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7660" y="1492898"/>
            <a:ext cx="4817136" cy="4730921"/>
          </a:xfrm>
        </p:spPr>
        <p:txBody>
          <a:bodyPr>
            <a:normAutofit/>
          </a:bodyPr>
          <a:lstStyle/>
          <a:p>
            <a:r>
              <a:rPr lang="en-US" sz="2000" dirty="0" err="1"/>
              <a:t>INtentify</a:t>
            </a:r>
            <a:r>
              <a:rPr lang="en-US" sz="2000" dirty="0"/>
              <a:t> future Transport </a:t>
            </a:r>
            <a:r>
              <a:rPr lang="en-US" sz="2000" dirty="0" err="1"/>
              <a:t>rEsearch</a:t>
            </a:r>
            <a:r>
              <a:rPr lang="en-US" sz="2000" dirty="0"/>
              <a:t> </a:t>
            </a:r>
            <a:r>
              <a:rPr lang="en-US" sz="2000" dirty="0" err="1"/>
              <a:t>NeeDs</a:t>
            </a:r>
            <a:r>
              <a:rPr lang="en-US" sz="2000" dirty="0"/>
              <a:t> (INTEND)</a:t>
            </a:r>
          </a:p>
          <a:p>
            <a:r>
              <a:rPr lang="en-US" sz="2000" dirty="0">
                <a:hlinkClick r:id="rId4"/>
              </a:rPr>
              <a:t>https://intend-project.eu/</a:t>
            </a:r>
            <a:r>
              <a:rPr lang="en-US" sz="2000" dirty="0"/>
              <a:t> </a:t>
            </a:r>
          </a:p>
          <a:p>
            <a:endParaRPr lang="en-US" sz="1700" dirty="0"/>
          </a:p>
          <a:p>
            <a:pPr marL="0" indent="0">
              <a:buNone/>
            </a:pPr>
            <a:r>
              <a:rPr lang="en-US" sz="17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A7F2B1-F517-4BD8-A38F-5A1E747E8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4625" y="2637037"/>
            <a:ext cx="3980952" cy="16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8D09C1-3705-4DDD-8BEF-03BE3420B6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4624" y="4303354"/>
            <a:ext cx="5159376" cy="2519785"/>
          </a:xfrm>
          <a:prstGeom prst="rect">
            <a:avLst/>
          </a:prstGeom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id="{73354A26-B5D1-4BBE-99E8-33CCFE36F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048" y="4679718"/>
            <a:ext cx="1942721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46B8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62797A"/>
                </a:solidFill>
                <a:effectLst/>
                <a:latin typeface="Georgia" panose="02040502050405020303" pitchFamily="18" charset="0"/>
              </a:rPr>
              <a:t>Funded by the Horizon 2020 research and innovation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rgbClr val="62797A"/>
                </a:solidFill>
                <a:effectLst/>
                <a:latin typeface="Georgia" panose="02040502050405020303" pitchFamily="18" charset="0"/>
              </a:rPr>
              <a:t>programme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62797A"/>
                </a:solidFill>
                <a:effectLst/>
                <a:latin typeface="Georgia" panose="02040502050405020303" pitchFamily="18" charset="0"/>
              </a:rPr>
              <a:t> of the European Union (GA 769638)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1" name="Picture 16" descr="Αποτέλεσμα εικόνας για facebook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325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7" descr="Αποτέλεσμα εικόνας για twitter"/>
          <p:cNvPicPr>
            <a:picLocks noGrp="1"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3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9" descr="Αποτέλεσμα εικόνας για linkedin"/>
          <p:cNvPicPr>
            <a:picLocks noGrp="1"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09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Dr. </a:t>
            </a:r>
            <a:r>
              <a:rPr lang="en-US" dirty="0" err="1"/>
              <a:t>Alkiviadis</a:t>
            </a:r>
            <a:r>
              <a:rPr lang="en-US" dirty="0"/>
              <a:t> Tromaras</a:t>
            </a:r>
          </a:p>
          <a:p>
            <a:r>
              <a:rPr lang="en-US" dirty="0"/>
              <a:t>Centre for Research and Technology Hellas</a:t>
            </a:r>
          </a:p>
          <a:p>
            <a:r>
              <a:rPr lang="en-US" dirty="0"/>
              <a:t>Hellenic Institute of Transport</a:t>
            </a:r>
          </a:p>
          <a:p>
            <a:r>
              <a:rPr lang="en-GB" dirty="0"/>
              <a:t>6th Km </a:t>
            </a:r>
            <a:r>
              <a:rPr lang="en-GB" dirty="0" err="1"/>
              <a:t>Charilaou</a:t>
            </a:r>
            <a:r>
              <a:rPr lang="en-GB" dirty="0"/>
              <a:t> - </a:t>
            </a:r>
            <a:r>
              <a:rPr lang="en-GB" dirty="0" err="1"/>
              <a:t>Thermi</a:t>
            </a:r>
            <a:r>
              <a:rPr lang="en-GB" dirty="0"/>
              <a:t> Rd,</a:t>
            </a:r>
          </a:p>
          <a:p>
            <a:r>
              <a:rPr lang="en-US" dirty="0"/>
              <a:t>Thessaloniki</a:t>
            </a:r>
          </a:p>
          <a:p>
            <a:r>
              <a:rPr lang="en-US" dirty="0"/>
              <a:t>atromaras@certh.gr</a:t>
            </a:r>
          </a:p>
        </p:txBody>
      </p:sp>
    </p:spTree>
    <p:extLst>
      <p:ext uri="{BB962C8B-B14F-4D97-AF65-F5344CB8AC3E}">
        <p14:creationId xmlns:p14="http://schemas.microsoft.com/office/powerpoint/2010/main" val="406772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Methodology</a:t>
            </a:r>
          </a:p>
          <a:p>
            <a:r>
              <a:rPr lang="en-US" dirty="0"/>
              <a:t>Transport research technologies </a:t>
            </a:r>
          </a:p>
          <a:p>
            <a:r>
              <a:rPr lang="en-US" dirty="0"/>
              <a:t>Conclusions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7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B5C7F-0D67-4359-BDB9-FBF36315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3D351-A9D5-46AE-956D-09F72FA28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Europe’s competitiveness depends on its ability to drive innovation</a:t>
            </a:r>
          </a:p>
          <a:p>
            <a:r>
              <a:rPr lang="en-US" dirty="0"/>
              <a:t>Innovation- an answer to tackle societal challenges: </a:t>
            </a:r>
          </a:p>
          <a:p>
            <a:pPr lvl="1"/>
            <a:r>
              <a:rPr lang="en-US" dirty="0"/>
              <a:t>Increased transport demand</a:t>
            </a:r>
          </a:p>
          <a:p>
            <a:pPr lvl="1"/>
            <a:r>
              <a:rPr lang="en-US" dirty="0"/>
              <a:t>Dependency on oil</a:t>
            </a:r>
          </a:p>
          <a:p>
            <a:pPr lvl="1"/>
            <a:r>
              <a:rPr lang="en-US" dirty="0"/>
              <a:t> Congestion</a:t>
            </a:r>
          </a:p>
          <a:p>
            <a:pPr lvl="1"/>
            <a:r>
              <a:rPr lang="en-US" dirty="0"/>
              <a:t>Ageing population</a:t>
            </a:r>
          </a:p>
          <a:p>
            <a:pPr lvl="1"/>
            <a:r>
              <a:rPr lang="en-US" dirty="0"/>
              <a:t>Demand for ICT and satellite technologies</a:t>
            </a:r>
          </a:p>
          <a:p>
            <a:pPr lvl="1"/>
            <a:r>
              <a:rPr lang="en-US" dirty="0"/>
              <a:t>New cutting edge technologies</a:t>
            </a:r>
          </a:p>
          <a:p>
            <a:pPr lvl="1"/>
            <a:r>
              <a:rPr lang="en-US" dirty="0"/>
              <a:t>Infrastructure and resilience</a:t>
            </a:r>
          </a:p>
          <a:p>
            <a:pPr lvl="1"/>
            <a:r>
              <a:rPr lang="en-US" dirty="0"/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9462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7409-41C6-4723-973C-D7D88C746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8F6AA-3794-442C-99B6-5ED0A4B30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aim of the research was to deliver a brief synopsis of the EU transport research landscape</a:t>
            </a:r>
          </a:p>
          <a:p>
            <a:r>
              <a:rPr lang="en-US" dirty="0"/>
              <a:t>Covered FP7 &amp; H2020 completed and ongoing projects</a:t>
            </a:r>
          </a:p>
          <a:p>
            <a:r>
              <a:rPr lang="en-US" dirty="0"/>
              <a:t>Produce overall future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4137073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6C808-3015-45A9-AD19-086F30F1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14389"/>
            <a:ext cx="7886700" cy="684211"/>
          </a:xfrm>
        </p:spPr>
        <p:txBody>
          <a:bodyPr>
            <a:normAutofit fontScale="90000"/>
          </a:bodyPr>
          <a:lstStyle/>
          <a:p>
            <a:r>
              <a:rPr lang="en-US" dirty="0"/>
              <a:t>Methodology (1/2)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F7547-C18D-4BA0-BE2B-6F040D756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of 354 EU FP7 &amp; H2020 transport related projects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FP7 from 2010 onwards &amp; H2020 </a:t>
            </a:r>
          </a:p>
          <a:p>
            <a:r>
              <a:rPr lang="en-US" dirty="0"/>
              <a:t>Used Cordis and TRIMIS databases</a:t>
            </a:r>
          </a:p>
          <a:p>
            <a:pPr lvl="1"/>
            <a:r>
              <a:rPr lang="en-US" dirty="0"/>
              <a:t>Reviewed results in brief and final project reports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CE6713-504A-47FB-BD02-031583E28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224" y="2720860"/>
            <a:ext cx="5529551" cy="162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1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DCE3-8B73-4A13-A274-7F64297E2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52245"/>
            <a:ext cx="7886700" cy="876299"/>
          </a:xfrm>
        </p:spPr>
        <p:txBody>
          <a:bodyPr/>
          <a:lstStyle/>
          <a:p>
            <a:r>
              <a:rPr lang="en-US" dirty="0"/>
              <a:t>Methodology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45ABD-F218-4282-830D-CD3E1F24A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07" y="1825625"/>
            <a:ext cx="4820575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Key terms: road transport, air transport/aviation/ aeronautics, rail transport, maritime/waterborne transport</a:t>
            </a:r>
          </a:p>
          <a:p>
            <a:r>
              <a:rPr lang="en-US" dirty="0"/>
              <a:t>Cordis filters</a:t>
            </a:r>
          </a:p>
          <a:p>
            <a:pPr lvl="1"/>
            <a:r>
              <a:rPr lang="en-US" dirty="0"/>
              <a:t>FP7-“programme FP7- transport” </a:t>
            </a:r>
          </a:p>
          <a:p>
            <a:pPr lvl="1"/>
            <a:r>
              <a:rPr lang="en-US" dirty="0"/>
              <a:t>H2020 projects “transport”, “energy”, “environment”, “infra”, “industrial leadership”, “security”</a:t>
            </a:r>
          </a:p>
          <a:p>
            <a:r>
              <a:rPr lang="en-US" dirty="0"/>
              <a:t>TRIMIS</a:t>
            </a:r>
          </a:p>
          <a:p>
            <a:pPr lvl="1"/>
            <a:r>
              <a:rPr lang="en-US" dirty="0"/>
              <a:t>air, road, urban, rail, water and multimodal transport </a:t>
            </a:r>
          </a:p>
          <a:p>
            <a:r>
              <a:rPr lang="en-US" dirty="0"/>
              <a:t>Crosscheck between databases and other EC synopsis publications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73F6E0-07F2-4DF8-A72B-4BCA15BDF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221" y="3639845"/>
            <a:ext cx="1487553" cy="3218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C9EEEA-0591-4557-A142-75448738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517" y="3639845"/>
            <a:ext cx="1749704" cy="32181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027853-3E37-4345-AD7B-2EDE0758DA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68" t="10776" r="24264" b="3268"/>
          <a:stretch/>
        </p:blipFill>
        <p:spPr>
          <a:xfrm>
            <a:off x="5175682" y="752245"/>
            <a:ext cx="3968318" cy="282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02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2D6FE-0502-43E2-964C-4DE76DE49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355" y="112562"/>
            <a:ext cx="7886700" cy="517167"/>
          </a:xfrm>
        </p:spPr>
        <p:txBody>
          <a:bodyPr>
            <a:normAutofit fontScale="90000"/>
          </a:bodyPr>
          <a:lstStyle/>
          <a:p>
            <a:r>
              <a:rPr lang="en-US" dirty="0"/>
              <a:t>Technology themes- Road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B45048-617A-4F9C-A2A7-F3D363490A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913792"/>
              </p:ext>
            </p:extLst>
          </p:nvPr>
        </p:nvGraphicFramePr>
        <p:xfrm>
          <a:off x="60385" y="661162"/>
          <a:ext cx="9023230" cy="6210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448">
                  <a:extLst>
                    <a:ext uri="{9D8B030D-6E8A-4147-A177-3AD203B41FA5}">
                      <a16:colId xmlns:a16="http://schemas.microsoft.com/office/drawing/2014/main" val="3006988658"/>
                    </a:ext>
                  </a:extLst>
                </a:gridCol>
                <a:gridCol w="4110782">
                  <a:extLst>
                    <a:ext uri="{9D8B030D-6E8A-4147-A177-3AD203B41FA5}">
                      <a16:colId xmlns:a16="http://schemas.microsoft.com/office/drawing/2014/main" val="3945524173"/>
                    </a:ext>
                  </a:extLst>
                </a:gridCol>
              </a:tblGrid>
              <a:tr h="360354">
                <a:tc>
                  <a:txBody>
                    <a:bodyPr/>
                    <a:lstStyle/>
                    <a:p>
                      <a:r>
                        <a:rPr lang="en-US" dirty="0"/>
                        <a:t>Technology researched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175835"/>
                  </a:ext>
                </a:extLst>
              </a:tr>
              <a:tr h="735170">
                <a:tc>
                  <a:txBody>
                    <a:bodyPr/>
                    <a:lstStyle/>
                    <a:p>
                      <a:r>
                        <a:rPr lang="en-US" sz="1400" dirty="0"/>
                        <a:t>Lightweight modular EV design for passenger and freight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AMBER-ULV, ELVA, EPSILON, SAFEEV, URBAN-EV, BEHICLE, STEVE, DEMOBASE, RESOLVE, ESPRIT/ OPTIBODY, DELIVER, CONVENIENT, V-FEATHER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9138"/>
                  </a:ext>
                </a:extLst>
              </a:tr>
              <a:tr h="510502">
                <a:tc>
                  <a:txBody>
                    <a:bodyPr/>
                    <a:lstStyle/>
                    <a:p>
                      <a:r>
                        <a:rPr lang="en-US" sz="1400" dirty="0"/>
                        <a:t>Automated driving (Autonomous vehicles/ ADAS)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CITYMOBIL2/ COVEL, GENEVA, CITY MOVE, ERSEC, ADAS&amp;ME, VI-DAS, ROBUSTSENSE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59907"/>
                  </a:ext>
                </a:extLst>
              </a:tr>
              <a:tr h="510502">
                <a:tc>
                  <a:txBody>
                    <a:bodyPr/>
                    <a:lstStyle/>
                    <a:p>
                      <a:r>
                        <a:rPr lang="en-US" sz="1400" dirty="0"/>
                        <a:t>Safety of lightweight conventional vehicles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ALIVE, AMBER-ULV, E-LIGHT, PLUS-MOBY, EPSILON, BEHICLE, QUIET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081261"/>
                  </a:ext>
                </a:extLst>
              </a:tr>
              <a:tr h="1490058">
                <a:tc>
                  <a:txBody>
                    <a:bodyPr/>
                    <a:lstStyle/>
                    <a:p>
                      <a:r>
                        <a:rPr lang="en-US" sz="1400" dirty="0"/>
                        <a:t>Cleaner engine design (low emissions; Downsized engines for hybrid EVs; Electric forced induction; Ultra lean combustion; Dual fuel engines for trucks and Waste heat recovery, Advanced Selective Catalytic Reduction (SCR); Integration of the advanced SCR catalysts onto a Diesel Particulate Filters (SCR/DPF); AdBlue processors; three way catalysts without precious metals; Electrified (DPFs)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GASTone</a:t>
                      </a:r>
                      <a:r>
                        <a:rPr lang="en-US" sz="1400" dirty="0"/>
                        <a:t>, CORE, POWERFUL, ORCA, EAGLE, </a:t>
                      </a:r>
                      <a:r>
                        <a:rPr lang="en-US" sz="1400" dirty="0" err="1"/>
                        <a:t>GasOn</a:t>
                      </a:r>
                      <a:r>
                        <a:rPr lang="en-US" sz="1400" dirty="0"/>
                        <a:t>, COLHD, HDGAS, REWARD, ECOCHAMPS and UPGRADE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830792"/>
                  </a:ext>
                </a:extLst>
              </a:tr>
              <a:tr h="497021">
                <a:tc>
                  <a:txBody>
                    <a:bodyPr/>
                    <a:lstStyle/>
                    <a:p>
                      <a:r>
                        <a:rPr lang="en-US" sz="1400" dirty="0"/>
                        <a:t>ITS-technologies: Vehicle-to-Infrastructure (V2I), Infrastructure-to-Vehicle (I2V) and Vehicle-to-Vehicle (V2V), </a:t>
                      </a:r>
                      <a:r>
                        <a:rPr lang="en-US" sz="1400" dirty="0" err="1"/>
                        <a:t>MaaS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SMARTFUSION, ELVITEN, SAFESTRIP, INTERACT and HIGHTS, STEVE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984159"/>
                  </a:ext>
                </a:extLst>
              </a:tr>
              <a:tr h="720708">
                <a:tc>
                  <a:txBody>
                    <a:bodyPr/>
                    <a:lstStyle/>
                    <a:p>
                      <a:r>
                        <a:rPr lang="en-US" sz="1400" dirty="0"/>
                        <a:t>Battery materials and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GreenLion</a:t>
                      </a:r>
                      <a:r>
                        <a:rPr lang="en-US" sz="1400" dirty="0"/>
                        <a:t>, OSTLER, SMARTBATT, HCV, DEMOBASE, ECAIMAN, </a:t>
                      </a:r>
                      <a:r>
                        <a:rPr lang="en-US" sz="1400" dirty="0" err="1"/>
                        <a:t>iModBatt</a:t>
                      </a:r>
                      <a:r>
                        <a:rPr lang="en-US" sz="1400" dirty="0"/>
                        <a:t>, EVERLASTIN, </a:t>
                      </a:r>
                      <a:r>
                        <a:rPr lang="en-US" sz="1400" dirty="0" err="1"/>
                        <a:t>GreenLion</a:t>
                      </a:r>
                      <a:r>
                        <a:rPr lang="en-US" sz="1400" dirty="0"/>
                        <a:t>, EUROLIS, EASYBAT, </a:t>
                      </a:r>
                      <a:r>
                        <a:rPr lang="en-US" sz="1400" dirty="0" err="1"/>
                        <a:t>EuroLiion</a:t>
                      </a:r>
                      <a:r>
                        <a:rPr lang="en-US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639941"/>
                  </a:ext>
                </a:extLst>
              </a:tr>
              <a:tr h="504702">
                <a:tc>
                  <a:txBody>
                    <a:bodyPr/>
                    <a:lstStyle/>
                    <a:p>
                      <a:r>
                        <a:rPr lang="en-US" sz="1400" dirty="0"/>
                        <a:t>Switched Reluctance Motors (SRM) and Permanent Magnet Assisted Synchronous Reluctance Motors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SYRNEMO, ARMEVA, </a:t>
                      </a:r>
                      <a:r>
                        <a:rPr lang="en-US" sz="1400" dirty="0" err="1"/>
                        <a:t>ReFreeDrive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ModulED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164139"/>
                  </a:ext>
                </a:extLst>
              </a:tr>
              <a:tr h="720708">
                <a:tc>
                  <a:txBody>
                    <a:bodyPr/>
                    <a:lstStyle/>
                    <a:p>
                      <a:r>
                        <a:rPr lang="en-US" sz="1400" dirty="0"/>
                        <a:t>Hydrogen fuel cells &amp;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H2ME, H2ME 2, HIGH V.LO-CITY, HYTRANSIT, </a:t>
                      </a:r>
                      <a:r>
                        <a:rPr lang="en-US" sz="1400" dirty="0" err="1"/>
                        <a:t>HyTEC</a:t>
                      </a:r>
                      <a:r>
                        <a:rPr lang="en-US" sz="1400" dirty="0"/>
                        <a:t> and CHIC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110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450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57539-B7A4-40F5-9358-D4FB67865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608" y="89770"/>
            <a:ext cx="7886700" cy="876299"/>
          </a:xfrm>
        </p:spPr>
        <p:txBody>
          <a:bodyPr/>
          <a:lstStyle/>
          <a:p>
            <a:r>
              <a:rPr lang="en-US" dirty="0"/>
              <a:t>Technology themes- Aviation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09B28DA-1046-47BB-86AA-80E5644518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202929"/>
              </p:ext>
            </p:extLst>
          </p:nvPr>
        </p:nvGraphicFramePr>
        <p:xfrm>
          <a:off x="90038" y="1074902"/>
          <a:ext cx="8963924" cy="5661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1962">
                  <a:extLst>
                    <a:ext uri="{9D8B030D-6E8A-4147-A177-3AD203B41FA5}">
                      <a16:colId xmlns:a16="http://schemas.microsoft.com/office/drawing/2014/main" val="2155049999"/>
                    </a:ext>
                  </a:extLst>
                </a:gridCol>
                <a:gridCol w="4481962">
                  <a:extLst>
                    <a:ext uri="{9D8B030D-6E8A-4147-A177-3AD203B41FA5}">
                      <a16:colId xmlns:a16="http://schemas.microsoft.com/office/drawing/2014/main" val="2139899607"/>
                    </a:ext>
                  </a:extLst>
                </a:gridCol>
              </a:tblGrid>
              <a:tr h="434075">
                <a:tc>
                  <a:txBody>
                    <a:bodyPr/>
                    <a:lstStyle/>
                    <a:p>
                      <a:r>
                        <a:rPr lang="en-US" dirty="0"/>
                        <a:t>Technology theme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914876"/>
                  </a:ext>
                </a:extLst>
              </a:tr>
              <a:tr h="550315">
                <a:tc>
                  <a:txBody>
                    <a:bodyPr/>
                    <a:lstStyle/>
                    <a:p>
                      <a:r>
                        <a:rPr lang="en-US" sz="1400" dirty="0"/>
                        <a:t>Blended Wing Bodies, C shaped wings, supersonic designs have been researched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ALaSCA</a:t>
                      </a:r>
                      <a:r>
                        <a:rPr lang="en-US" sz="1400" dirty="0"/>
                        <a:t>, AHEAD, ATLLAS II, HEXAFLY-INT, </a:t>
                      </a:r>
                      <a:r>
                        <a:rPr lang="en-US" sz="1400" dirty="0" err="1"/>
                        <a:t>DIsPURSAL</a:t>
                      </a:r>
                      <a:r>
                        <a:rPr lang="en-US" sz="1400" dirty="0"/>
                        <a:t>, Ce-Liner, WASIS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09823"/>
                  </a:ext>
                </a:extLst>
              </a:tr>
              <a:tr h="550315">
                <a:tc>
                  <a:txBody>
                    <a:bodyPr/>
                    <a:lstStyle/>
                    <a:p>
                      <a:r>
                        <a:rPr lang="en-US" sz="1400" dirty="0"/>
                        <a:t>Morphing concepts, the idea that parts of the aircraft like wings, fuselage, wingtips, trailing edges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NEVEMOR, SARISTU and SABRE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761368"/>
                  </a:ext>
                </a:extLst>
              </a:tr>
              <a:tr h="776916">
                <a:tc>
                  <a:txBody>
                    <a:bodyPr/>
                    <a:lstStyle/>
                    <a:p>
                      <a:r>
                        <a:rPr lang="en-US" sz="1400" dirty="0"/>
                        <a:t>Aerodynamic design of wings and fuselages: controlling air flow and reducing turbulent flow by plasma actuators and turbulent boundary layer control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MARS, AFDAR, TFAST, DRAGY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762037"/>
                  </a:ext>
                </a:extLst>
              </a:tr>
              <a:tr h="362796">
                <a:tc>
                  <a:txBody>
                    <a:bodyPr/>
                    <a:lstStyle/>
                    <a:p>
                      <a:r>
                        <a:rPr lang="en-US" sz="1400" dirty="0"/>
                        <a:t>CAE: development of CFD, FEA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IDIHOM, MAAXIMUS, EXTREME, AEROGUST, DAEDALOS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671278"/>
                  </a:ext>
                </a:extLst>
              </a:tr>
              <a:tr h="776916">
                <a:tc>
                  <a:txBody>
                    <a:bodyPr/>
                    <a:lstStyle/>
                    <a:p>
                      <a:r>
                        <a:rPr lang="en-US" sz="1400" dirty="0"/>
                        <a:t>New materials: nanomaterials, composites, advanced alloys, ceramic matrix materials and high temperature materials for hypersonic speeds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ELECTRICAL, SARISTU, CERFAC, TICOAJO, ATLLAS II, HEXAFLY-INT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402297"/>
                  </a:ext>
                </a:extLst>
              </a:tr>
              <a:tr h="381210">
                <a:tc>
                  <a:txBody>
                    <a:bodyPr/>
                    <a:lstStyle/>
                    <a:p>
                      <a:r>
                        <a:rPr lang="en-US" sz="1400" dirty="0"/>
                        <a:t>Additive manufacturing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MERLIN, Bionic Aircraft, AMOS, </a:t>
                      </a:r>
                      <a:r>
                        <a:rPr lang="en-US" sz="1400" dirty="0" err="1"/>
                        <a:t>MMTech</a:t>
                      </a:r>
                      <a:r>
                        <a:rPr lang="en-US" sz="1400" dirty="0"/>
                        <a:t> and AMATHO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142266"/>
                  </a:ext>
                </a:extLst>
              </a:tr>
              <a:tr h="550315">
                <a:tc>
                  <a:txBody>
                    <a:bodyPr/>
                    <a:lstStyle/>
                    <a:p>
                      <a:r>
                        <a:rPr lang="en-US" sz="1400" dirty="0"/>
                        <a:t>Engine design and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LEMCOTEC, FACTOR, IMPACT-AE, SOPRANO, ULTIMATE, SHEFAE 2, DREAM, and FIRST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08379"/>
                  </a:ext>
                </a:extLst>
              </a:tr>
              <a:tr h="382323">
                <a:tc>
                  <a:txBody>
                    <a:bodyPr/>
                    <a:lstStyle/>
                    <a:p>
                      <a:r>
                        <a:rPr lang="en-US" sz="1400" dirty="0"/>
                        <a:t>Hybrid electric propulsion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MAHEPA, AHEAD, </a:t>
                      </a:r>
                      <a:r>
                        <a:rPr lang="en-US" sz="1400" dirty="0" err="1"/>
                        <a:t>ASuMED</a:t>
                      </a:r>
                      <a:r>
                        <a:rPr lang="en-US" sz="1400" dirty="0"/>
                        <a:t> and </a:t>
                      </a:r>
                      <a:r>
                        <a:rPr lang="en-US" sz="1400" dirty="0" err="1"/>
                        <a:t>DIsPURSAL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194364"/>
                  </a:ext>
                </a:extLst>
              </a:tr>
              <a:tr h="760152">
                <a:tc>
                  <a:txBody>
                    <a:bodyPr/>
                    <a:lstStyle/>
                    <a:p>
                      <a:r>
                        <a:rPr lang="en-US" sz="1400" dirty="0"/>
                        <a:t>Engine noise reduction by investigating how components interact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NINHA, ORINOCO, RECORD, ENOVAL, ARTEM and IMAGE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550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44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315FE-CE61-41D0-9244-7686C3493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355" y="92005"/>
            <a:ext cx="7886700" cy="693000"/>
          </a:xfrm>
        </p:spPr>
        <p:txBody>
          <a:bodyPr>
            <a:normAutofit fontScale="90000"/>
          </a:bodyPr>
          <a:lstStyle/>
          <a:p>
            <a:r>
              <a:rPr lang="en-US" dirty="0"/>
              <a:t>Technology themes- Rail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CE765D4-D63D-4C2D-A965-2C764D89D4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786227"/>
              </p:ext>
            </p:extLst>
          </p:nvPr>
        </p:nvGraphicFramePr>
        <p:xfrm>
          <a:off x="163901" y="785004"/>
          <a:ext cx="8843154" cy="4814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1577">
                  <a:extLst>
                    <a:ext uri="{9D8B030D-6E8A-4147-A177-3AD203B41FA5}">
                      <a16:colId xmlns:a16="http://schemas.microsoft.com/office/drawing/2014/main" val="2822810682"/>
                    </a:ext>
                  </a:extLst>
                </a:gridCol>
                <a:gridCol w="4421577">
                  <a:extLst>
                    <a:ext uri="{9D8B030D-6E8A-4147-A177-3AD203B41FA5}">
                      <a16:colId xmlns:a16="http://schemas.microsoft.com/office/drawing/2014/main" val="4133791905"/>
                    </a:ext>
                  </a:extLst>
                </a:gridCol>
              </a:tblGrid>
              <a:tr h="664713">
                <a:tc>
                  <a:txBody>
                    <a:bodyPr/>
                    <a:lstStyle/>
                    <a:p>
                      <a:r>
                        <a:rPr lang="en-US" dirty="0"/>
                        <a:t>Technology researched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115786"/>
                  </a:ext>
                </a:extLst>
              </a:tr>
              <a:tr h="581819">
                <a:tc>
                  <a:txBody>
                    <a:bodyPr/>
                    <a:lstStyle/>
                    <a:p>
                      <a:r>
                        <a:rPr lang="en-US" sz="1600" dirty="0"/>
                        <a:t>Wagon design: modular light weight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CAPACITY4RAIL, VIWAS, HERMES and VEL-WAGON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134472"/>
                  </a:ext>
                </a:extLst>
              </a:tr>
              <a:tr h="831021">
                <a:tc>
                  <a:txBody>
                    <a:bodyPr/>
                    <a:lstStyle/>
                    <a:p>
                      <a:r>
                        <a:rPr lang="en-US" sz="1600" dirty="0"/>
                        <a:t>Inspection of rail infrastructure: NDT- remote robotic systems, ultrasonic inspection and eddy current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ACEM-Rail, ROBO-SPECT, </a:t>
                      </a:r>
                      <a:r>
                        <a:rPr lang="en-US" sz="1600" dirty="0" err="1"/>
                        <a:t>SAFTInspect</a:t>
                      </a:r>
                      <a:r>
                        <a:rPr lang="en-US" sz="1600" dirty="0"/>
                        <a:t>, DTD SYSTEM 2, SAFT, INTERAIL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892868"/>
                  </a:ext>
                </a:extLst>
              </a:tr>
              <a:tr h="779949">
                <a:tc>
                  <a:txBody>
                    <a:bodyPr/>
                    <a:lstStyle/>
                    <a:p>
                      <a:r>
                        <a:rPr lang="en-US" sz="1600" dirty="0"/>
                        <a:t>Health and condition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MAXBE, AUTOMAIN, DIAG-PANTOGRAPH, WARNTRAK, INNOWAG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385658"/>
                  </a:ext>
                </a:extLst>
              </a:tr>
              <a:tr h="1175689">
                <a:tc>
                  <a:txBody>
                    <a:bodyPr/>
                    <a:lstStyle/>
                    <a:p>
                      <a:r>
                        <a:rPr lang="en-US" sz="1600" dirty="0"/>
                        <a:t>On-board noise &amp; vibration monitoring, noise simulations and human perception of noise and noise mitigation methods for tracks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QUIET-TRACK, RUN2RAIL, FFL4E, FINE1 and RIVAS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421351"/>
                  </a:ext>
                </a:extLst>
              </a:tr>
              <a:tr h="780938">
                <a:tc>
                  <a:txBody>
                    <a:bodyPr/>
                    <a:lstStyle/>
                    <a:p>
                      <a:r>
                        <a:rPr lang="en-US" sz="1600" dirty="0"/>
                        <a:t>Train Control Management System , GNSS, EGNSS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SMART RAIL, GRAIL-2, SATLOC, X2RAIL-2, </a:t>
                      </a:r>
                      <a:r>
                        <a:rPr lang="en-US" sz="1600" dirty="0" err="1"/>
                        <a:t>ASTRail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612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6686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VT_Vorlage_Präsentation_Ma_eng</Template>
  <TotalTime>4989</TotalTime>
  <Words>1107</Words>
  <Application>Microsoft Office PowerPoint</Application>
  <PresentationFormat>On-screen Show (4:3)</PresentationFormat>
  <Paragraphs>130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Helvetica Neue</vt:lpstr>
      <vt:lpstr>Times New Roman</vt:lpstr>
      <vt:lpstr>TUM Neue Helvetica 55 Regular</vt:lpstr>
      <vt:lpstr>Custom Design</vt:lpstr>
      <vt:lpstr>Future technologies in the EU transport sector and beyond: an outlook of 2020-2035</vt:lpstr>
      <vt:lpstr>Contents</vt:lpstr>
      <vt:lpstr>Introduction (1/2)</vt:lpstr>
      <vt:lpstr>Introduction (2/2)</vt:lpstr>
      <vt:lpstr>Methodology (1/2) </vt:lpstr>
      <vt:lpstr>Methodology (2/2)</vt:lpstr>
      <vt:lpstr>Technology themes- Road</vt:lpstr>
      <vt:lpstr>Technology themes- Aviation</vt:lpstr>
      <vt:lpstr>Technology themes- Rail</vt:lpstr>
      <vt:lpstr>Technology themes- Maritime</vt:lpstr>
      <vt:lpstr>Conclusions</vt:lpstr>
      <vt:lpstr>PowerPoint Presentation</vt:lpstr>
      <vt:lpstr>PowerPoint Presentation</vt:lpstr>
    </vt:vector>
  </TitlesOfParts>
  <Manager>martin.margreiter@tum.de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subject>TUM-VT Martin Margreiter</dc:subject>
  <dc:creator>giannis</dc:creator>
  <cp:keywords>Martin Margreiter</cp:keywords>
  <dc:description>VT Vorlage Margreiter</dc:description>
  <cp:lastModifiedBy>Tromaras</cp:lastModifiedBy>
  <cp:revision>395</cp:revision>
  <dcterms:created xsi:type="dcterms:W3CDTF">2015-12-05T12:06:35Z</dcterms:created>
  <dcterms:modified xsi:type="dcterms:W3CDTF">2018-05-19T08:37:25Z</dcterms:modified>
</cp:coreProperties>
</file>