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8" r:id="rId1"/>
  </p:sldMasterIdLst>
  <p:notesMasterIdLst>
    <p:notesMasterId r:id="rId20"/>
  </p:notesMasterIdLst>
  <p:handoutMasterIdLst>
    <p:handoutMasterId r:id="rId21"/>
  </p:handoutMasterIdLst>
  <p:sldIdLst>
    <p:sldId id="262" r:id="rId2"/>
    <p:sldId id="285" r:id="rId3"/>
    <p:sldId id="286" r:id="rId4"/>
    <p:sldId id="267" r:id="rId5"/>
    <p:sldId id="268" r:id="rId6"/>
    <p:sldId id="269" r:id="rId7"/>
    <p:sldId id="270" r:id="rId8"/>
    <p:sldId id="274" r:id="rId9"/>
    <p:sldId id="271" r:id="rId10"/>
    <p:sldId id="272" r:id="rId11"/>
    <p:sldId id="275" r:id="rId12"/>
    <p:sldId id="276" r:id="rId13"/>
    <p:sldId id="277" r:id="rId14"/>
    <p:sldId id="279" r:id="rId15"/>
    <p:sldId id="280" r:id="rId16"/>
    <p:sldId id="281" r:id="rId17"/>
    <p:sldId id="283" r:id="rId18"/>
    <p:sldId id="265" r:id="rId19"/>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450"/>
    <p:restoredTop sz="92978"/>
  </p:normalViewPr>
  <p:slideViewPr>
    <p:cSldViewPr>
      <p:cViewPr>
        <p:scale>
          <a:sx n="75" d="100"/>
          <a:sy n="75" d="100"/>
        </p:scale>
        <p:origin x="-2736" y="-732"/>
      </p:cViewPr>
      <p:guideLst>
        <p:guide orient="horz" pos="2160"/>
        <p:guide pos="2880"/>
      </p:guideLst>
    </p:cSldViewPr>
  </p:slideViewPr>
  <p:notesTextViewPr>
    <p:cViewPr>
      <p:scale>
        <a:sx n="1" d="1"/>
        <a:sy n="1" d="1"/>
      </p:scale>
      <p:origin x="0" y="0"/>
    </p:cViewPr>
  </p:notesTextViewPr>
  <p:notesViewPr>
    <p:cSldViewPr>
      <p:cViewPr varScale="1">
        <p:scale>
          <a:sx n="88" d="100"/>
          <a:sy n="88" d="100"/>
        </p:scale>
        <p:origin x="-3870" y="-12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F3763D6-9F91-49D9-B475-485D3C72C684}" type="datetimeFigureOut">
              <a:rPr lang="el-GR" smtClean="0"/>
              <a:t>29/10/2018</a:t>
            </a:fld>
            <a:endParaRPr lang="el-G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9D87689-D326-4AA0-94DA-29192AF6883D}" type="slidenum">
              <a:rPr lang="el-GR" smtClean="0"/>
              <a:t>‹#›</a:t>
            </a:fld>
            <a:endParaRPr lang="el-GR"/>
          </a:p>
        </p:txBody>
      </p:sp>
    </p:spTree>
    <p:extLst>
      <p:ext uri="{BB962C8B-B14F-4D97-AF65-F5344CB8AC3E}">
        <p14:creationId xmlns:p14="http://schemas.microsoft.com/office/powerpoint/2010/main" val="35145851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B82C641-9E3A-4E0A-8186-D8BC8E0FC074}" type="datetimeFigureOut">
              <a:rPr lang="el-GR" smtClean="0"/>
              <a:t>29/10/2018</a:t>
            </a:fld>
            <a:endParaRPr lang="el-G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9C61F6B-F4FE-4937-98A6-BE1B161BA87B}" type="slidenum">
              <a:rPr lang="el-GR" smtClean="0"/>
              <a:t>‹#›</a:t>
            </a:fld>
            <a:endParaRPr lang="el-GR"/>
          </a:p>
        </p:txBody>
      </p:sp>
    </p:spTree>
    <p:extLst>
      <p:ext uri="{BB962C8B-B14F-4D97-AF65-F5344CB8AC3E}">
        <p14:creationId xmlns:p14="http://schemas.microsoft.com/office/powerpoint/2010/main" val="37959608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endParaRPr lang="el-GR" dirty="0"/>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185641" y="0"/>
            <a:ext cx="4967536" cy="1073953"/>
          </a:xfrm>
          <a:prstGeom prst="rect">
            <a:avLst/>
          </a:prstGeom>
        </p:spPr>
      </p:pic>
      <p:sp>
        <p:nvSpPr>
          <p:cNvPr id="10" name="Content Placeholder 9"/>
          <p:cNvSpPr>
            <a:spLocks noGrp="1"/>
          </p:cNvSpPr>
          <p:nvPr>
            <p:ph sz="quarter" idx="13"/>
          </p:nvPr>
        </p:nvSpPr>
        <p:spPr>
          <a:xfrm>
            <a:off x="971600" y="3861048"/>
            <a:ext cx="4680123" cy="187218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l-GR" dirty="0"/>
          </a:p>
        </p:txBody>
      </p:sp>
      <p:sp>
        <p:nvSpPr>
          <p:cNvPr id="5" name="Title Placeholder 8"/>
          <p:cNvSpPr>
            <a:spLocks noGrp="1"/>
          </p:cNvSpPr>
          <p:nvPr>
            <p:ph type="title"/>
          </p:nvPr>
        </p:nvSpPr>
        <p:spPr>
          <a:xfrm>
            <a:off x="466377" y="1340768"/>
            <a:ext cx="6203032" cy="1143000"/>
          </a:xfrm>
          <a:prstGeom prst="rect">
            <a:avLst/>
          </a:prstGeom>
        </p:spPr>
        <p:txBody>
          <a:bodyPr vert="horz" anchor="ctr">
            <a:noAutofit/>
            <a:scene3d>
              <a:camera prst="orthographicFront"/>
              <a:lightRig rig="soft" dir="t"/>
            </a:scene3d>
            <a:sp3d prstMaterial="softEdge">
              <a:bevelT w="25400" h="25400"/>
            </a:sp3d>
          </a:bodyPr>
          <a:lstStyle>
            <a:lvl1pPr>
              <a:defRPr/>
            </a:lvl1pPr>
            <a:extLst/>
          </a:lstStyle>
          <a:p>
            <a:endParaRPr kumimoji="0" lang="en-US" dirty="0"/>
          </a:p>
        </p:txBody>
      </p:sp>
    </p:spTree>
    <p:extLst>
      <p:ext uri="{BB962C8B-B14F-4D97-AF65-F5344CB8AC3E}">
        <p14:creationId xmlns:p14="http://schemas.microsoft.com/office/powerpoint/2010/main" val="7400410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Slide Number Placeholder 5"/>
          <p:cNvSpPr>
            <a:spLocks noGrp="1"/>
          </p:cNvSpPr>
          <p:nvPr>
            <p:ph type="sldNum" sz="quarter" idx="12"/>
          </p:nvPr>
        </p:nvSpPr>
        <p:spPr/>
        <p:txBody>
          <a:bodyPr/>
          <a:lstStyle/>
          <a:p>
            <a:fld id="{7255B532-1610-46B8-8F4F-34EC954E1E63}" type="slidenum">
              <a:rPr lang="el-GR" smtClean="0"/>
              <a:t>‹#›</a:t>
            </a:fld>
            <a:endParaRPr lang="el-GR"/>
          </a:p>
        </p:txBody>
      </p:sp>
      <p:sp>
        <p:nvSpPr>
          <p:cNvPr id="7" name="Title 6"/>
          <p:cNvSpPr>
            <a:spLocks noGrp="1"/>
          </p:cNvSpPr>
          <p:nvPr>
            <p:ph type="title"/>
          </p:nvPr>
        </p:nvSpPr>
        <p:spPr/>
        <p:txBody>
          <a:bodyPr rtlCol="0"/>
          <a:lstStyle/>
          <a:p>
            <a:r>
              <a:rPr kumimoji="0" lang="en-US"/>
              <a:t>Click to edit Master title style</a:t>
            </a:r>
          </a:p>
        </p:txBody>
      </p:sp>
    </p:spTree>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bg>
      <p:bgRef idx="1002">
        <a:schemeClr val="bg1"/>
      </p:bgRef>
    </p:bg>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115665"/>
            <a:ext cx="9144000" cy="4626670"/>
          </a:xfrm>
          <a:prstGeom prst="rect">
            <a:avLst/>
          </a:prstGeom>
        </p:spPr>
      </p:pic>
      <p:sp>
        <p:nvSpPr>
          <p:cNvPr id="6" name="Slide Number Placeholder 5"/>
          <p:cNvSpPr>
            <a:spLocks noGrp="1"/>
          </p:cNvSpPr>
          <p:nvPr>
            <p:ph type="sldNum" sz="quarter" idx="12"/>
          </p:nvPr>
        </p:nvSpPr>
        <p:spPr/>
        <p:txBody>
          <a:bodyPr/>
          <a:lstStyle/>
          <a:p>
            <a:fld id="{7255B532-1610-46B8-8F4F-34EC954E1E63}" type="slidenum">
              <a:rPr lang="el-GR" smtClean="0"/>
              <a:t>‹#›</a:t>
            </a:fld>
            <a:endParaRPr lang="el-GR"/>
          </a:p>
        </p:txBody>
      </p:sp>
      <p:sp>
        <p:nvSpPr>
          <p:cNvPr id="10" name="TextBox 9"/>
          <p:cNvSpPr txBox="1"/>
          <p:nvPr userDrawn="1"/>
        </p:nvSpPr>
        <p:spPr>
          <a:xfrm>
            <a:off x="3405329" y="746333"/>
            <a:ext cx="2304256" cy="369332"/>
          </a:xfrm>
          <a:prstGeom prst="rect">
            <a:avLst/>
          </a:prstGeom>
          <a:noFill/>
        </p:spPr>
        <p:txBody>
          <a:bodyPr wrap="square" rtlCol="0">
            <a:spAutoFit/>
          </a:bodyPr>
          <a:lstStyle/>
          <a:p>
            <a:pPr algn="ctr"/>
            <a:r>
              <a:rPr lang="en-US" dirty="0">
                <a:solidFill>
                  <a:schemeClr val="accent2"/>
                </a:solidFill>
              </a:rPr>
              <a:t>Project Partners</a:t>
            </a:r>
            <a:endParaRPr lang="el-GR" dirty="0">
              <a:solidFill>
                <a:schemeClr val="accent2"/>
              </a:solidFill>
            </a:endParaRPr>
          </a:p>
        </p:txBody>
      </p:sp>
    </p:spTree>
  </p:cSld>
  <p:clrMapOvr>
    <a:overrideClrMapping bg1="dk1" tx1="lt1" bg2="dk2" tx2="lt2" accent1="accent1" accent2="accent2" accent3="accent3" accent4="accent4" accent5="accent5" accent6="accent6" hlink="hlink" folHlink="folHlink"/>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6203032" cy="1143000"/>
          </a:xfrm>
          <a:prstGeom prst="rect">
            <a:avLst/>
          </a:prstGeom>
        </p:spPr>
        <p:txBody>
          <a:bodyPr vert="horz" anchor="ctr">
            <a:noAutofit/>
            <a:scene3d>
              <a:camera prst="orthographicFront"/>
              <a:lightRig rig="soft" dir="t"/>
            </a:scene3d>
            <a:sp3d prstMaterial="softEdge">
              <a:bevelT w="25400" h="25400"/>
            </a:sp3d>
          </a:bodyPr>
          <a:lstStyle/>
          <a:p>
            <a:endParaRPr kumimoji="0" lang="en-US" dirty="0"/>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en-US" dirty="0"/>
              <a:t>Click to edit Master text styles</a:t>
            </a:r>
          </a:p>
          <a:p>
            <a:pPr lvl="1" eaLnBrk="1" latinLnBrk="0" hangingPunct="1"/>
            <a:r>
              <a:rPr kumimoji="0" lang="en-US" dirty="0"/>
              <a:t>Second level</a:t>
            </a:r>
          </a:p>
          <a:p>
            <a:pPr lvl="2" eaLnBrk="1" latinLnBrk="0" hangingPunct="1"/>
            <a:r>
              <a:rPr kumimoji="0" lang="en-US" dirty="0"/>
              <a:t>Third level</a:t>
            </a:r>
          </a:p>
          <a:p>
            <a:pPr lvl="3" eaLnBrk="1" latinLnBrk="0" hangingPunct="1"/>
            <a:r>
              <a:rPr kumimoji="0" lang="en-US" dirty="0"/>
              <a:t>Fourth level</a:t>
            </a:r>
          </a:p>
        </p:txBody>
      </p:sp>
      <p:pic>
        <p:nvPicPr>
          <p:cNvPr id="11" name="Picture 10"/>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596336" y="0"/>
            <a:ext cx="1547664" cy="1052736"/>
          </a:xfrm>
          <a:prstGeom prst="rect">
            <a:avLst/>
          </a:prstGeom>
        </p:spPr>
      </p:pic>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7255B532-1610-46B8-8F4F-34EC954E1E63}" type="slidenum">
              <a:rPr lang="el-GR" smtClean="0"/>
              <a:t>‹#›</a:t>
            </a:fld>
            <a:endParaRPr lang="el-GR"/>
          </a:p>
        </p:txBody>
      </p:sp>
      <p:pic>
        <p:nvPicPr>
          <p:cNvPr id="16" name="Picture 15"/>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5097440" y="6331687"/>
            <a:ext cx="675450" cy="437930"/>
          </a:xfrm>
          <a:prstGeom prst="rect">
            <a:avLst/>
          </a:prstGeom>
        </p:spPr>
      </p:pic>
      <p:sp>
        <p:nvSpPr>
          <p:cNvPr id="17" name="TextBox 16"/>
          <p:cNvSpPr txBox="1"/>
          <p:nvPr userDrawn="1"/>
        </p:nvSpPr>
        <p:spPr>
          <a:xfrm>
            <a:off x="5796136" y="6296736"/>
            <a:ext cx="2775987" cy="507831"/>
          </a:xfrm>
          <a:prstGeom prst="rect">
            <a:avLst/>
          </a:prstGeom>
          <a:noFill/>
        </p:spPr>
        <p:txBody>
          <a:bodyPr wrap="square" rtlCol="0">
            <a:spAutoFit/>
          </a:bodyPr>
          <a:lstStyle/>
          <a:p>
            <a:r>
              <a:rPr lang="en-US" sz="900" dirty="0">
                <a:solidFill>
                  <a:schemeClr val="tx1">
                    <a:lumMod val="75000"/>
                    <a:lumOff val="25000"/>
                  </a:schemeClr>
                </a:solidFill>
              </a:rPr>
              <a:t>Funded</a:t>
            </a:r>
            <a:r>
              <a:rPr lang="en-US" sz="900" baseline="0" dirty="0">
                <a:solidFill>
                  <a:schemeClr val="tx1">
                    <a:lumMod val="75000"/>
                    <a:lumOff val="25000"/>
                  </a:schemeClr>
                </a:solidFill>
              </a:rPr>
              <a:t> by the Horizon 2020 research and innovation </a:t>
            </a:r>
            <a:r>
              <a:rPr lang="en-US" sz="900" baseline="0" dirty="0" err="1">
                <a:solidFill>
                  <a:schemeClr val="tx1">
                    <a:lumMod val="75000"/>
                    <a:lumOff val="25000"/>
                  </a:schemeClr>
                </a:solidFill>
              </a:rPr>
              <a:t>programme</a:t>
            </a:r>
            <a:r>
              <a:rPr lang="en-US" sz="900" baseline="0" dirty="0">
                <a:solidFill>
                  <a:schemeClr val="tx1">
                    <a:lumMod val="75000"/>
                    <a:lumOff val="25000"/>
                  </a:schemeClr>
                </a:solidFill>
              </a:rPr>
              <a:t> of the European Union (GA 769638)</a:t>
            </a:r>
            <a:endParaRPr lang="el-GR" sz="900" dirty="0">
              <a:solidFill>
                <a:schemeClr val="tx1">
                  <a:lumMod val="75000"/>
                  <a:lumOff val="25000"/>
                </a:schemeClr>
              </a:solidFill>
            </a:endParaRPr>
          </a:p>
        </p:txBody>
      </p:sp>
      <p:sp>
        <p:nvSpPr>
          <p:cNvPr id="14" name="Right Triangle 13"/>
          <p:cNvSpPr>
            <a:spLocks/>
          </p:cNvSpPr>
          <p:nvPr/>
        </p:nvSpPr>
        <p:spPr bwMode="auto">
          <a:xfrm>
            <a:off x="-6042" y="5791253"/>
            <a:ext cx="3402314" cy="1080868"/>
          </a:xfrm>
          <a:prstGeom prst="rtTriangle">
            <a:avLst/>
          </a:prstGeom>
          <a:blipFill>
            <a:blip r:embed="rId7">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pic>
        <p:nvPicPr>
          <p:cNvPr id="1026" name="Picture 2"/>
          <p:cNvPicPr>
            <a:picLocks noChangeAspect="1" noChangeArrowheads="1"/>
          </p:cNvPicPr>
          <p:nvPr userDrawn="1"/>
        </p:nvPicPr>
        <p:blipFill>
          <a:blip r:embed="rId8">
            <a:extLst>
              <a:ext uri="{28A0092B-C50C-407E-A947-70E740481C1C}">
                <a14:useLocalDpi xmlns:a14="http://schemas.microsoft.com/office/drawing/2010/main" val="0"/>
              </a:ext>
            </a:extLst>
          </a:blip>
          <a:srcRect/>
          <a:stretch>
            <a:fillRect/>
          </a:stretch>
        </p:blipFill>
        <p:spPr bwMode="auto">
          <a:xfrm>
            <a:off x="0" y="6285879"/>
            <a:ext cx="1868488" cy="5995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80" r:id="rId1"/>
    <p:sldLayoutId id="2147483670" r:id="rId2"/>
    <p:sldLayoutId id="2147483671" r:id="rId3"/>
  </p:sldLayoutIdLst>
  <p:hf hdr="0" ftr="0" dt="0"/>
  <p:txStyles>
    <p:titleStyle>
      <a:lvl1pPr algn="l" rtl="0" eaLnBrk="1" latinLnBrk="0" hangingPunct="1">
        <a:spcBef>
          <a:spcPct val="0"/>
        </a:spcBef>
        <a:buNone/>
        <a:defRPr kumimoji="0" sz="32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Arial" panose="020B0604020202020204" pitchFamily="34" charset="0"/>
        <a:buChar char="•"/>
        <a:defRPr kumimoji="0" sz="2700" kern="1200">
          <a:solidFill>
            <a:schemeClr val="tx1"/>
          </a:solidFill>
          <a:latin typeface="Arial" panose="020B0604020202020204" pitchFamily="34" charset="0"/>
          <a:ea typeface="+mn-ea"/>
          <a:cs typeface="Arial" panose="020B0604020202020204" pitchFamily="34" charset="0"/>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Arial" panose="020B0604020202020204" pitchFamily="34" charset="0"/>
          <a:ea typeface="+mn-ea"/>
          <a:cs typeface="Arial" panose="020B0604020202020204" pitchFamily="34" charset="0"/>
        </a:defRPr>
      </a:lvl2pPr>
      <a:lvl3pPr marL="859536" indent="-228600" algn="l" rtl="0" eaLnBrk="1" latinLnBrk="0" hangingPunct="1">
        <a:spcBef>
          <a:spcPts val="350"/>
        </a:spcBef>
        <a:buClr>
          <a:schemeClr val="accent2"/>
        </a:buClr>
        <a:buSzPct val="100000"/>
        <a:buFont typeface="Wingdings" panose="05000000000000000000" pitchFamily="2" charset="2"/>
        <a:buChar char="§"/>
        <a:defRPr kumimoji="0" sz="2100" kern="1200">
          <a:solidFill>
            <a:schemeClr val="tx1"/>
          </a:solidFill>
          <a:latin typeface="Arial" panose="020B0604020202020204" pitchFamily="34" charset="0"/>
          <a:ea typeface="+mn-ea"/>
          <a:cs typeface="Arial" panose="020B0604020202020204" pitchFamily="34" charset="0"/>
        </a:defRPr>
      </a:lvl3pPr>
      <a:lvl4pPr marL="1143000" indent="-228600" algn="l" rtl="0" eaLnBrk="1" latinLnBrk="0" hangingPunct="1">
        <a:spcBef>
          <a:spcPts val="350"/>
        </a:spcBef>
        <a:buClr>
          <a:schemeClr val="accent2"/>
        </a:buClr>
        <a:buFont typeface="Wingdings" panose="05000000000000000000" pitchFamily="2" charset="2"/>
        <a:buChar char="Ø"/>
        <a:defRPr kumimoji="0" sz="1900" kern="1200">
          <a:solidFill>
            <a:schemeClr val="tx1"/>
          </a:solidFill>
          <a:latin typeface="Arial" panose="020B0604020202020204" pitchFamily="34" charset="0"/>
          <a:ea typeface="+mn-ea"/>
          <a:cs typeface="Arial" panose="020B0604020202020204" pitchFamily="34" charset="0"/>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539552" y="4077072"/>
            <a:ext cx="8208912" cy="1727522"/>
          </a:xfrm>
        </p:spPr>
        <p:txBody>
          <a:bodyPr>
            <a:normAutofit fontScale="92500" lnSpcReduction="10000"/>
          </a:bodyPr>
          <a:lstStyle/>
          <a:p>
            <a:pPr marL="0" indent="0">
              <a:buNone/>
            </a:pPr>
            <a:r>
              <a:rPr lang="en-US" sz="2200" dirty="0" smtClean="0"/>
              <a:t>Alkiviadis </a:t>
            </a:r>
            <a:r>
              <a:rPr lang="en-US" sz="2200" dirty="0"/>
              <a:t>Tromaras, </a:t>
            </a:r>
            <a:r>
              <a:rPr lang="en-US" sz="2200" dirty="0" err="1"/>
              <a:t>Efthymis</a:t>
            </a:r>
            <a:r>
              <a:rPr lang="en-US" sz="2200" dirty="0"/>
              <a:t> </a:t>
            </a:r>
            <a:r>
              <a:rPr lang="en-US" sz="2200" dirty="0" smtClean="0"/>
              <a:t>Papadopoulos, Aggelos Aggelakakis </a:t>
            </a:r>
            <a:endParaRPr lang="en-US" sz="2200" dirty="0"/>
          </a:p>
          <a:p>
            <a:pPr marL="0" indent="0">
              <a:buNone/>
            </a:pPr>
            <a:endParaRPr lang="en-US" sz="2000" dirty="0" smtClean="0"/>
          </a:p>
          <a:p>
            <a:pPr marL="0" indent="0">
              <a:buNone/>
            </a:pPr>
            <a:r>
              <a:rPr lang="en-US" sz="2000" dirty="0" smtClean="0">
                <a:solidFill>
                  <a:srgbClr val="00B050"/>
                </a:solidFill>
              </a:rPr>
              <a:t>Centre for Research and Technology Hellas/Hellenic Institute of Transport</a:t>
            </a:r>
          </a:p>
          <a:p>
            <a:pPr marL="0" indent="0">
              <a:buNone/>
            </a:pPr>
            <a:endParaRPr lang="en-US" sz="2000" dirty="0" smtClean="0"/>
          </a:p>
          <a:p>
            <a:pPr marL="0" indent="0">
              <a:buNone/>
            </a:pPr>
            <a:r>
              <a:rPr lang="en-US" sz="2000" dirty="0" smtClean="0"/>
              <a:t>ICTTE Belgrade 27</a:t>
            </a:r>
            <a:r>
              <a:rPr lang="en-US" sz="2000" baseline="30000" dirty="0" smtClean="0"/>
              <a:t>th</a:t>
            </a:r>
            <a:r>
              <a:rPr lang="en-US" sz="2000" dirty="0" smtClean="0"/>
              <a:t> October 2018</a:t>
            </a:r>
            <a:endParaRPr lang="en-US" sz="2000" dirty="0"/>
          </a:p>
        </p:txBody>
      </p:sp>
      <p:sp>
        <p:nvSpPr>
          <p:cNvPr id="4" name="Title Placeholder 8"/>
          <p:cNvSpPr>
            <a:spLocks noGrp="1"/>
          </p:cNvSpPr>
          <p:nvPr>
            <p:ph type="title"/>
          </p:nvPr>
        </p:nvSpPr>
        <p:spPr>
          <a:xfrm>
            <a:off x="467544" y="1781944"/>
            <a:ext cx="8136904" cy="1143000"/>
          </a:xfrm>
          <a:prstGeom prst="rect">
            <a:avLst/>
          </a:prstGeom>
        </p:spPr>
        <p:txBody>
          <a:bodyPr vert="horz" anchor="ctr">
            <a:noAutofit/>
            <a:scene3d>
              <a:camera prst="orthographicFront"/>
              <a:lightRig rig="soft" dir="t"/>
            </a:scene3d>
            <a:sp3d prstMaterial="softEdge">
              <a:bevelT w="25400" h="25400"/>
            </a:sp3d>
          </a:bodyPr>
          <a:lstStyle>
            <a:lvl1pPr>
              <a:defRPr/>
            </a:lvl1pPr>
            <a:extLst/>
          </a:lstStyle>
          <a:p>
            <a:r>
              <a:rPr lang="en-GB" sz="2800" dirty="0" smtClean="0">
                <a:effectLst/>
              </a:rPr>
              <a:t>IDENTIFYING </a:t>
            </a:r>
            <a:r>
              <a:rPr lang="en-GB" sz="2800" dirty="0">
                <a:effectLst/>
              </a:rPr>
              <a:t>THE KEY TRENDS REGARDING THE TRANSPORT CONCEPTS OF THE FUTURE</a:t>
            </a:r>
            <a:endParaRPr kumimoji="0" lang="en-US" sz="2800"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95736" y="6069880"/>
            <a:ext cx="2671123" cy="7881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1962381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2671252192"/>
              </p:ext>
            </p:extLst>
          </p:nvPr>
        </p:nvGraphicFramePr>
        <p:xfrm>
          <a:off x="35495" y="1108591"/>
          <a:ext cx="9073009" cy="5761657"/>
        </p:xfrm>
        <a:graphic>
          <a:graphicData uri="http://schemas.openxmlformats.org/drawingml/2006/table">
            <a:tbl>
              <a:tblPr firstRow="1" firstCol="1" bandRow="1">
                <a:tableStyleId>{5C22544A-7EE6-4342-B048-85BDC9FD1C3A}</a:tableStyleId>
              </a:tblPr>
              <a:tblGrid>
                <a:gridCol w="3121114">
                  <a:extLst>
                    <a:ext uri="{9D8B030D-6E8A-4147-A177-3AD203B41FA5}">
                      <a16:colId xmlns:a16="http://schemas.microsoft.com/office/drawing/2014/main" xmlns="" val="20000"/>
                    </a:ext>
                  </a:extLst>
                </a:gridCol>
                <a:gridCol w="943593">
                  <a:extLst>
                    <a:ext uri="{9D8B030D-6E8A-4147-A177-3AD203B41FA5}">
                      <a16:colId xmlns:a16="http://schemas.microsoft.com/office/drawing/2014/main" xmlns="" val="20001"/>
                    </a:ext>
                  </a:extLst>
                </a:gridCol>
                <a:gridCol w="871009">
                  <a:extLst>
                    <a:ext uri="{9D8B030D-6E8A-4147-A177-3AD203B41FA5}">
                      <a16:colId xmlns:a16="http://schemas.microsoft.com/office/drawing/2014/main" xmlns="" val="20002"/>
                    </a:ext>
                  </a:extLst>
                </a:gridCol>
                <a:gridCol w="943593">
                  <a:extLst>
                    <a:ext uri="{9D8B030D-6E8A-4147-A177-3AD203B41FA5}">
                      <a16:colId xmlns:a16="http://schemas.microsoft.com/office/drawing/2014/main" xmlns="" val="20003"/>
                    </a:ext>
                  </a:extLst>
                </a:gridCol>
                <a:gridCol w="602859">
                  <a:extLst>
                    <a:ext uri="{9D8B030D-6E8A-4147-A177-3AD203B41FA5}">
                      <a16:colId xmlns:a16="http://schemas.microsoft.com/office/drawing/2014/main" xmlns="" val="20004"/>
                    </a:ext>
                  </a:extLst>
                </a:gridCol>
                <a:gridCol w="631070">
                  <a:extLst>
                    <a:ext uri="{9D8B030D-6E8A-4147-A177-3AD203B41FA5}">
                      <a16:colId xmlns:a16="http://schemas.microsoft.com/office/drawing/2014/main" xmlns="" val="20005"/>
                    </a:ext>
                  </a:extLst>
                </a:gridCol>
                <a:gridCol w="798425">
                  <a:extLst>
                    <a:ext uri="{9D8B030D-6E8A-4147-A177-3AD203B41FA5}">
                      <a16:colId xmlns:a16="http://schemas.microsoft.com/office/drawing/2014/main" xmlns="" val="20006"/>
                    </a:ext>
                  </a:extLst>
                </a:gridCol>
                <a:gridCol w="1161346">
                  <a:extLst>
                    <a:ext uri="{9D8B030D-6E8A-4147-A177-3AD203B41FA5}">
                      <a16:colId xmlns:a16="http://schemas.microsoft.com/office/drawing/2014/main" xmlns="" val="20007"/>
                    </a:ext>
                  </a:extLst>
                </a:gridCol>
              </a:tblGrid>
              <a:tr h="1225047">
                <a:tc>
                  <a:txBody>
                    <a:bodyPr/>
                    <a:lstStyle/>
                    <a:p>
                      <a:pPr algn="ctr">
                        <a:lnSpc>
                          <a:spcPct val="115000"/>
                        </a:lnSpc>
                        <a:spcAft>
                          <a:spcPts val="0"/>
                        </a:spcAft>
                      </a:pPr>
                      <a:r>
                        <a:rPr lang="en-GB" sz="1400" dirty="0">
                          <a:effectLst/>
                        </a:rPr>
                        <a:t>Freight Transport - applicable Transport Concepts</a:t>
                      </a:r>
                      <a:endParaRPr lang="en-GB" sz="2000" dirty="0">
                        <a:effectLst/>
                        <a:latin typeface="Arial"/>
                        <a:ea typeface="SimSun"/>
                        <a:cs typeface="Times New Roman"/>
                      </a:endParaRPr>
                    </a:p>
                  </a:txBody>
                  <a:tcPr marL="67288" marR="67288" marT="0" marB="0" anchor="ctr"/>
                </a:tc>
                <a:tc>
                  <a:txBody>
                    <a:bodyPr/>
                    <a:lstStyle/>
                    <a:p>
                      <a:pPr algn="ctr">
                        <a:lnSpc>
                          <a:spcPct val="115000"/>
                        </a:lnSpc>
                        <a:spcAft>
                          <a:spcPts val="0"/>
                        </a:spcAft>
                      </a:pPr>
                      <a:r>
                        <a:rPr lang="en-GB" sz="1400" dirty="0">
                          <a:effectLst/>
                        </a:rPr>
                        <a:t>Total Number of Citations</a:t>
                      </a:r>
                      <a:endParaRPr lang="en-GB" sz="2000" dirty="0">
                        <a:effectLst/>
                        <a:latin typeface="Arial"/>
                        <a:ea typeface="SimSun"/>
                        <a:cs typeface="Times New Roman"/>
                      </a:endParaRPr>
                    </a:p>
                  </a:txBody>
                  <a:tcPr marL="67288" marR="67288" marT="0" marB="0" anchor="ctr"/>
                </a:tc>
                <a:tc>
                  <a:txBody>
                    <a:bodyPr/>
                    <a:lstStyle/>
                    <a:p>
                      <a:pPr algn="ctr">
                        <a:lnSpc>
                          <a:spcPct val="115000"/>
                        </a:lnSpc>
                        <a:spcAft>
                          <a:spcPts val="0"/>
                        </a:spcAft>
                      </a:pPr>
                      <a:r>
                        <a:rPr lang="en-GB" sz="1400" dirty="0">
                          <a:effectLst/>
                        </a:rPr>
                        <a:t>Road</a:t>
                      </a:r>
                      <a:endParaRPr lang="en-GB" sz="2000" dirty="0">
                        <a:effectLst/>
                        <a:latin typeface="Arial"/>
                        <a:ea typeface="SimSun"/>
                        <a:cs typeface="Times New Roman"/>
                      </a:endParaRPr>
                    </a:p>
                  </a:txBody>
                  <a:tcPr marL="67288" marR="67288" marT="0" marB="0" vert="vert270" anchor="ctr"/>
                </a:tc>
                <a:tc>
                  <a:txBody>
                    <a:bodyPr/>
                    <a:lstStyle/>
                    <a:p>
                      <a:pPr algn="ctr">
                        <a:lnSpc>
                          <a:spcPct val="115000"/>
                        </a:lnSpc>
                        <a:spcAft>
                          <a:spcPts val="0"/>
                        </a:spcAft>
                      </a:pPr>
                      <a:r>
                        <a:rPr lang="en-GB" sz="1400" dirty="0">
                          <a:effectLst/>
                        </a:rPr>
                        <a:t>Aviation</a:t>
                      </a:r>
                      <a:endParaRPr lang="en-GB" sz="2000" dirty="0">
                        <a:effectLst/>
                        <a:latin typeface="Arial"/>
                        <a:ea typeface="SimSun"/>
                        <a:cs typeface="Times New Roman"/>
                      </a:endParaRPr>
                    </a:p>
                  </a:txBody>
                  <a:tcPr marL="67288" marR="67288" marT="0" marB="0" vert="vert270" anchor="ctr"/>
                </a:tc>
                <a:tc>
                  <a:txBody>
                    <a:bodyPr/>
                    <a:lstStyle/>
                    <a:p>
                      <a:pPr algn="ctr">
                        <a:lnSpc>
                          <a:spcPct val="115000"/>
                        </a:lnSpc>
                        <a:spcAft>
                          <a:spcPts val="0"/>
                        </a:spcAft>
                      </a:pPr>
                      <a:r>
                        <a:rPr lang="en-GB" sz="1400" dirty="0">
                          <a:effectLst/>
                        </a:rPr>
                        <a:t>Rail</a:t>
                      </a:r>
                      <a:endParaRPr lang="en-GB" sz="2000" dirty="0">
                        <a:effectLst/>
                        <a:latin typeface="Arial"/>
                        <a:ea typeface="SimSun"/>
                        <a:cs typeface="Times New Roman"/>
                      </a:endParaRPr>
                    </a:p>
                  </a:txBody>
                  <a:tcPr marL="67288" marR="67288" marT="0" marB="0" vert="vert270" anchor="ctr"/>
                </a:tc>
                <a:tc>
                  <a:txBody>
                    <a:bodyPr/>
                    <a:lstStyle/>
                    <a:p>
                      <a:pPr algn="ctr">
                        <a:lnSpc>
                          <a:spcPct val="115000"/>
                        </a:lnSpc>
                        <a:spcAft>
                          <a:spcPts val="0"/>
                        </a:spcAft>
                      </a:pPr>
                      <a:r>
                        <a:rPr lang="en-GB" sz="1400" dirty="0">
                          <a:effectLst/>
                        </a:rPr>
                        <a:t>Waterborne</a:t>
                      </a:r>
                      <a:endParaRPr lang="en-GB" sz="2000" dirty="0">
                        <a:effectLst/>
                        <a:latin typeface="Arial"/>
                        <a:ea typeface="SimSun"/>
                        <a:cs typeface="Times New Roman"/>
                      </a:endParaRPr>
                    </a:p>
                  </a:txBody>
                  <a:tcPr marL="67288" marR="67288" marT="0" marB="0" vert="vert270" anchor="ctr"/>
                </a:tc>
                <a:tc>
                  <a:txBody>
                    <a:bodyPr/>
                    <a:lstStyle/>
                    <a:p>
                      <a:pPr algn="ctr">
                        <a:lnSpc>
                          <a:spcPct val="115000"/>
                        </a:lnSpc>
                        <a:spcAft>
                          <a:spcPts val="0"/>
                        </a:spcAft>
                      </a:pPr>
                      <a:r>
                        <a:rPr lang="en-GB" sz="1400" dirty="0">
                          <a:effectLst/>
                        </a:rPr>
                        <a:t>Pipeline</a:t>
                      </a:r>
                      <a:endParaRPr lang="en-GB" sz="2000" dirty="0">
                        <a:effectLst/>
                        <a:latin typeface="Arial"/>
                        <a:ea typeface="SimSun"/>
                        <a:cs typeface="Times New Roman"/>
                      </a:endParaRPr>
                    </a:p>
                  </a:txBody>
                  <a:tcPr marL="67288" marR="67288" marT="0" marB="0" vert="vert270" anchor="ctr"/>
                </a:tc>
                <a:tc>
                  <a:txBody>
                    <a:bodyPr/>
                    <a:lstStyle/>
                    <a:p>
                      <a:pPr algn="ctr">
                        <a:lnSpc>
                          <a:spcPct val="115000"/>
                        </a:lnSpc>
                        <a:spcAft>
                          <a:spcPts val="0"/>
                        </a:spcAft>
                      </a:pPr>
                      <a:r>
                        <a:rPr lang="en-GB" sz="1400" dirty="0">
                          <a:effectLst/>
                        </a:rPr>
                        <a:t>Timeline for Implementation</a:t>
                      </a:r>
                      <a:endParaRPr lang="en-GB" sz="2000" dirty="0">
                        <a:effectLst/>
                        <a:latin typeface="Arial"/>
                        <a:ea typeface="SimSun"/>
                        <a:cs typeface="Times New Roman"/>
                      </a:endParaRPr>
                    </a:p>
                  </a:txBody>
                  <a:tcPr marL="67288" marR="67288" marT="0" marB="0" vert="vert270" anchor="ctr"/>
                </a:tc>
                <a:extLst>
                  <a:ext uri="{0D108BD9-81ED-4DB2-BD59-A6C34878D82A}">
                    <a16:rowId xmlns:a16="http://schemas.microsoft.com/office/drawing/2014/main" xmlns="" val="10000"/>
                  </a:ext>
                </a:extLst>
              </a:tr>
              <a:tr h="505745">
                <a:tc>
                  <a:txBody>
                    <a:bodyPr/>
                    <a:lstStyle/>
                    <a:p>
                      <a:pPr algn="ctr">
                        <a:lnSpc>
                          <a:spcPct val="115000"/>
                        </a:lnSpc>
                        <a:spcAft>
                          <a:spcPts val="0"/>
                        </a:spcAft>
                      </a:pPr>
                      <a:r>
                        <a:rPr lang="en-GB" sz="1400" dirty="0">
                          <a:effectLst/>
                        </a:rPr>
                        <a:t>Shared Mobility, On-Demand Mobility, </a:t>
                      </a:r>
                      <a:r>
                        <a:rPr lang="en-GB" sz="1400" dirty="0" err="1">
                          <a:effectLst/>
                        </a:rPr>
                        <a:t>MaaS</a:t>
                      </a:r>
                      <a:r>
                        <a:rPr lang="en-GB" sz="1400" dirty="0">
                          <a:effectLst/>
                        </a:rPr>
                        <a:t>, </a:t>
                      </a:r>
                      <a:r>
                        <a:rPr lang="en-GB" sz="1400" dirty="0" err="1">
                          <a:effectLst/>
                        </a:rPr>
                        <a:t>FaaS</a:t>
                      </a:r>
                      <a:r>
                        <a:rPr lang="en-GB" sz="1400" dirty="0">
                          <a:effectLst/>
                        </a:rPr>
                        <a:t>, </a:t>
                      </a:r>
                      <a:r>
                        <a:rPr lang="en-GB" sz="1400" dirty="0" err="1">
                          <a:effectLst/>
                        </a:rPr>
                        <a:t>LaaS</a:t>
                      </a:r>
                      <a:endParaRPr lang="en-GB" sz="2000" dirty="0">
                        <a:effectLst/>
                        <a:latin typeface="Arial"/>
                        <a:ea typeface="SimSun"/>
                        <a:cs typeface="Times New Roman"/>
                      </a:endParaRPr>
                    </a:p>
                  </a:txBody>
                  <a:tcPr marL="67288" marR="67288" marT="0" marB="0" anchor="ctr"/>
                </a:tc>
                <a:tc>
                  <a:txBody>
                    <a:bodyPr/>
                    <a:lstStyle/>
                    <a:p>
                      <a:pPr algn="ctr">
                        <a:lnSpc>
                          <a:spcPct val="115000"/>
                        </a:lnSpc>
                        <a:spcAft>
                          <a:spcPts val="0"/>
                        </a:spcAft>
                      </a:pPr>
                      <a:r>
                        <a:rPr lang="en-GB" sz="1200" dirty="0">
                          <a:effectLst/>
                        </a:rPr>
                        <a:t>29</a:t>
                      </a:r>
                      <a:endParaRPr lang="en-GB" sz="1600" dirty="0">
                        <a:effectLst/>
                        <a:latin typeface="Arial"/>
                        <a:ea typeface="SimSun"/>
                        <a:cs typeface="Times New Roman"/>
                      </a:endParaRPr>
                    </a:p>
                  </a:txBody>
                  <a:tcPr marL="67288" marR="67288" marT="0" marB="0" anchor="ctr"/>
                </a:tc>
                <a:tc>
                  <a:txBody>
                    <a:bodyPr/>
                    <a:lstStyle/>
                    <a:p>
                      <a:pPr algn="ctr">
                        <a:lnSpc>
                          <a:spcPct val="115000"/>
                        </a:lnSpc>
                        <a:spcAft>
                          <a:spcPts val="0"/>
                        </a:spcAft>
                      </a:pPr>
                      <a:r>
                        <a:rPr lang="en-GB" sz="2000" dirty="0">
                          <a:effectLst/>
                        </a:rPr>
                        <a:t>+</a:t>
                      </a:r>
                      <a:endParaRPr lang="en-GB" sz="2800" dirty="0">
                        <a:effectLst/>
                        <a:latin typeface="Arial"/>
                        <a:ea typeface="SimSun"/>
                        <a:cs typeface="Times New Roman"/>
                      </a:endParaRPr>
                    </a:p>
                  </a:txBody>
                  <a:tcPr marL="67288" marR="67288" marT="0" marB="0" anchor="ctr"/>
                </a:tc>
                <a:tc>
                  <a:txBody>
                    <a:bodyPr/>
                    <a:lstStyle/>
                    <a:p>
                      <a:pPr algn="ctr">
                        <a:lnSpc>
                          <a:spcPct val="115000"/>
                        </a:lnSpc>
                        <a:spcAft>
                          <a:spcPts val="0"/>
                        </a:spcAft>
                      </a:pPr>
                      <a:r>
                        <a:rPr lang="en-GB" sz="2000" dirty="0">
                          <a:effectLst/>
                        </a:rPr>
                        <a:t>+</a:t>
                      </a:r>
                      <a:endParaRPr lang="en-GB" sz="2800" dirty="0">
                        <a:effectLst/>
                        <a:latin typeface="Arial"/>
                        <a:ea typeface="SimSun"/>
                        <a:cs typeface="Times New Roman"/>
                      </a:endParaRPr>
                    </a:p>
                  </a:txBody>
                  <a:tcPr marL="67288" marR="67288" marT="0" marB="0" anchor="ctr"/>
                </a:tc>
                <a:tc>
                  <a:txBody>
                    <a:bodyPr/>
                    <a:lstStyle/>
                    <a:p>
                      <a:pPr algn="ctr">
                        <a:lnSpc>
                          <a:spcPct val="115000"/>
                        </a:lnSpc>
                        <a:spcAft>
                          <a:spcPts val="0"/>
                        </a:spcAft>
                      </a:pPr>
                      <a:r>
                        <a:rPr lang="en-GB" sz="2000" dirty="0">
                          <a:effectLst/>
                        </a:rPr>
                        <a:t>+</a:t>
                      </a:r>
                      <a:endParaRPr lang="en-GB" sz="2800" dirty="0">
                        <a:effectLst/>
                        <a:latin typeface="Arial"/>
                        <a:ea typeface="SimSun"/>
                        <a:cs typeface="Times New Roman"/>
                      </a:endParaRPr>
                    </a:p>
                  </a:txBody>
                  <a:tcPr marL="67288" marR="67288" marT="0" marB="0" anchor="ctr"/>
                </a:tc>
                <a:tc>
                  <a:txBody>
                    <a:bodyPr/>
                    <a:lstStyle/>
                    <a:p>
                      <a:pPr algn="ctr">
                        <a:lnSpc>
                          <a:spcPct val="115000"/>
                        </a:lnSpc>
                        <a:spcAft>
                          <a:spcPts val="0"/>
                        </a:spcAft>
                      </a:pPr>
                      <a:r>
                        <a:rPr lang="en-GB" sz="2000">
                          <a:effectLst/>
                        </a:rPr>
                        <a:t>+</a:t>
                      </a:r>
                      <a:endParaRPr lang="en-GB" sz="2800">
                        <a:effectLst/>
                        <a:latin typeface="Arial"/>
                        <a:ea typeface="SimSun"/>
                        <a:cs typeface="Times New Roman"/>
                      </a:endParaRPr>
                    </a:p>
                  </a:txBody>
                  <a:tcPr marL="67288" marR="67288" marT="0" marB="0" anchor="ctr"/>
                </a:tc>
                <a:tc>
                  <a:txBody>
                    <a:bodyPr/>
                    <a:lstStyle/>
                    <a:p>
                      <a:pPr algn="ctr">
                        <a:lnSpc>
                          <a:spcPct val="115000"/>
                        </a:lnSpc>
                        <a:spcAft>
                          <a:spcPts val="0"/>
                        </a:spcAft>
                      </a:pPr>
                      <a:r>
                        <a:rPr lang="en-GB" sz="1200" dirty="0">
                          <a:effectLst/>
                        </a:rPr>
                        <a:t>N/A</a:t>
                      </a:r>
                      <a:endParaRPr lang="en-GB" sz="1600" dirty="0">
                        <a:effectLst/>
                        <a:latin typeface="Arial"/>
                        <a:ea typeface="SimSun"/>
                        <a:cs typeface="Times New Roman"/>
                      </a:endParaRPr>
                    </a:p>
                  </a:txBody>
                  <a:tcPr marL="67288" marR="67288" marT="0" marB="0" anchor="ctr"/>
                </a:tc>
                <a:tc>
                  <a:txBody>
                    <a:bodyPr/>
                    <a:lstStyle/>
                    <a:p>
                      <a:pPr algn="ctr">
                        <a:lnSpc>
                          <a:spcPct val="115000"/>
                        </a:lnSpc>
                        <a:spcAft>
                          <a:spcPts val="0"/>
                        </a:spcAft>
                      </a:pPr>
                      <a:r>
                        <a:rPr lang="en-GB" sz="1100">
                          <a:effectLst/>
                        </a:rPr>
                        <a:t>Medium term</a:t>
                      </a:r>
                      <a:endParaRPr lang="en-GB" sz="1400">
                        <a:effectLst/>
                        <a:latin typeface="Arial"/>
                        <a:ea typeface="SimSun"/>
                        <a:cs typeface="Times New Roman"/>
                      </a:endParaRPr>
                    </a:p>
                  </a:txBody>
                  <a:tcPr marL="67288" marR="67288" marT="0" marB="0" anchor="ctr"/>
                </a:tc>
                <a:extLst>
                  <a:ext uri="{0D108BD9-81ED-4DB2-BD59-A6C34878D82A}">
                    <a16:rowId xmlns:a16="http://schemas.microsoft.com/office/drawing/2014/main" xmlns="" val="10001"/>
                  </a:ext>
                </a:extLst>
              </a:tr>
              <a:tr h="635702">
                <a:tc>
                  <a:txBody>
                    <a:bodyPr/>
                    <a:lstStyle/>
                    <a:p>
                      <a:pPr algn="ctr">
                        <a:lnSpc>
                          <a:spcPct val="115000"/>
                        </a:lnSpc>
                        <a:spcAft>
                          <a:spcPts val="0"/>
                        </a:spcAft>
                      </a:pPr>
                      <a:r>
                        <a:rPr lang="en-GB" sz="1400" dirty="0">
                          <a:effectLst/>
                        </a:rPr>
                        <a:t>Seamless Transport Chains – Multimodality, Intermodality</a:t>
                      </a:r>
                      <a:endParaRPr lang="en-GB" sz="2000" dirty="0">
                        <a:effectLst/>
                        <a:latin typeface="Arial"/>
                        <a:ea typeface="SimSun"/>
                        <a:cs typeface="Times New Roman"/>
                      </a:endParaRPr>
                    </a:p>
                  </a:txBody>
                  <a:tcPr marL="67288" marR="67288" marT="0" marB="0" anchor="ctr"/>
                </a:tc>
                <a:tc>
                  <a:txBody>
                    <a:bodyPr/>
                    <a:lstStyle/>
                    <a:p>
                      <a:pPr algn="ctr">
                        <a:lnSpc>
                          <a:spcPct val="115000"/>
                        </a:lnSpc>
                        <a:spcAft>
                          <a:spcPts val="0"/>
                        </a:spcAft>
                      </a:pPr>
                      <a:r>
                        <a:rPr lang="en-GB" sz="1200">
                          <a:effectLst/>
                        </a:rPr>
                        <a:t>20</a:t>
                      </a:r>
                      <a:endParaRPr lang="en-GB" sz="1600">
                        <a:effectLst/>
                        <a:latin typeface="Arial"/>
                        <a:ea typeface="SimSun"/>
                        <a:cs typeface="Times New Roman"/>
                      </a:endParaRPr>
                    </a:p>
                  </a:txBody>
                  <a:tcPr marL="67288" marR="67288" marT="0" marB="0" anchor="ctr"/>
                </a:tc>
                <a:tc>
                  <a:txBody>
                    <a:bodyPr/>
                    <a:lstStyle/>
                    <a:p>
                      <a:pPr algn="ctr">
                        <a:lnSpc>
                          <a:spcPct val="115000"/>
                        </a:lnSpc>
                        <a:spcAft>
                          <a:spcPts val="0"/>
                        </a:spcAft>
                      </a:pPr>
                      <a:r>
                        <a:rPr lang="en-GB" sz="2000" dirty="0">
                          <a:effectLst/>
                        </a:rPr>
                        <a:t>+</a:t>
                      </a:r>
                      <a:endParaRPr lang="en-GB" sz="2800" dirty="0">
                        <a:effectLst/>
                        <a:latin typeface="Arial"/>
                        <a:ea typeface="SimSun"/>
                        <a:cs typeface="Times New Roman"/>
                      </a:endParaRPr>
                    </a:p>
                  </a:txBody>
                  <a:tcPr marL="67288" marR="67288" marT="0" marB="0" anchor="ctr"/>
                </a:tc>
                <a:tc>
                  <a:txBody>
                    <a:bodyPr/>
                    <a:lstStyle/>
                    <a:p>
                      <a:pPr algn="ctr">
                        <a:lnSpc>
                          <a:spcPct val="115000"/>
                        </a:lnSpc>
                        <a:spcAft>
                          <a:spcPts val="0"/>
                        </a:spcAft>
                      </a:pPr>
                      <a:r>
                        <a:rPr lang="en-GB" sz="2000" dirty="0">
                          <a:effectLst/>
                        </a:rPr>
                        <a:t>+</a:t>
                      </a:r>
                      <a:endParaRPr lang="en-GB" sz="2800" dirty="0">
                        <a:effectLst/>
                        <a:latin typeface="Arial"/>
                        <a:ea typeface="SimSun"/>
                        <a:cs typeface="Times New Roman"/>
                      </a:endParaRPr>
                    </a:p>
                  </a:txBody>
                  <a:tcPr marL="67288" marR="67288" marT="0" marB="0" anchor="ctr"/>
                </a:tc>
                <a:tc>
                  <a:txBody>
                    <a:bodyPr/>
                    <a:lstStyle/>
                    <a:p>
                      <a:pPr algn="ctr">
                        <a:lnSpc>
                          <a:spcPct val="115000"/>
                        </a:lnSpc>
                        <a:spcAft>
                          <a:spcPts val="0"/>
                        </a:spcAft>
                      </a:pPr>
                      <a:r>
                        <a:rPr lang="en-GB" sz="2000" dirty="0">
                          <a:effectLst/>
                        </a:rPr>
                        <a:t>+</a:t>
                      </a:r>
                      <a:endParaRPr lang="en-GB" sz="2800" dirty="0">
                        <a:effectLst/>
                        <a:latin typeface="Arial"/>
                        <a:ea typeface="SimSun"/>
                        <a:cs typeface="Times New Roman"/>
                      </a:endParaRPr>
                    </a:p>
                  </a:txBody>
                  <a:tcPr marL="67288" marR="67288" marT="0" marB="0" anchor="ctr"/>
                </a:tc>
                <a:tc>
                  <a:txBody>
                    <a:bodyPr/>
                    <a:lstStyle/>
                    <a:p>
                      <a:pPr algn="ctr">
                        <a:lnSpc>
                          <a:spcPct val="115000"/>
                        </a:lnSpc>
                        <a:spcAft>
                          <a:spcPts val="0"/>
                        </a:spcAft>
                      </a:pPr>
                      <a:r>
                        <a:rPr lang="en-GB" sz="2000">
                          <a:effectLst/>
                        </a:rPr>
                        <a:t>+</a:t>
                      </a:r>
                      <a:endParaRPr lang="en-GB" sz="2800">
                        <a:effectLst/>
                        <a:latin typeface="Arial"/>
                        <a:ea typeface="SimSun"/>
                        <a:cs typeface="Times New Roman"/>
                      </a:endParaRPr>
                    </a:p>
                  </a:txBody>
                  <a:tcPr marL="67288" marR="67288" marT="0" marB="0" anchor="ctr"/>
                </a:tc>
                <a:tc>
                  <a:txBody>
                    <a:bodyPr/>
                    <a:lstStyle/>
                    <a:p>
                      <a:pPr algn="ctr">
                        <a:lnSpc>
                          <a:spcPct val="115000"/>
                        </a:lnSpc>
                        <a:spcAft>
                          <a:spcPts val="0"/>
                        </a:spcAft>
                      </a:pPr>
                      <a:r>
                        <a:rPr lang="en-GB" sz="1200" dirty="0">
                          <a:effectLst/>
                        </a:rPr>
                        <a:t>N/A</a:t>
                      </a:r>
                      <a:endParaRPr lang="en-GB" sz="1600" dirty="0">
                        <a:effectLst/>
                        <a:latin typeface="Arial"/>
                        <a:ea typeface="SimSun"/>
                        <a:cs typeface="Times New Roman"/>
                      </a:endParaRPr>
                    </a:p>
                  </a:txBody>
                  <a:tcPr marL="67288" marR="67288" marT="0" marB="0" anchor="ctr"/>
                </a:tc>
                <a:tc>
                  <a:txBody>
                    <a:bodyPr/>
                    <a:lstStyle/>
                    <a:p>
                      <a:pPr algn="ctr">
                        <a:lnSpc>
                          <a:spcPct val="115000"/>
                        </a:lnSpc>
                        <a:spcAft>
                          <a:spcPts val="0"/>
                        </a:spcAft>
                      </a:pPr>
                      <a:r>
                        <a:rPr lang="en-GB" sz="1100" dirty="0">
                          <a:effectLst/>
                        </a:rPr>
                        <a:t>Long term</a:t>
                      </a:r>
                      <a:endParaRPr lang="en-GB" sz="1400" dirty="0">
                        <a:effectLst/>
                        <a:latin typeface="Arial"/>
                        <a:ea typeface="SimSun"/>
                        <a:cs typeface="Times New Roman"/>
                      </a:endParaRPr>
                    </a:p>
                  </a:txBody>
                  <a:tcPr marL="67288" marR="67288" marT="0" marB="0" anchor="ctr"/>
                </a:tc>
                <a:extLst>
                  <a:ext uri="{0D108BD9-81ED-4DB2-BD59-A6C34878D82A}">
                    <a16:rowId xmlns:a16="http://schemas.microsoft.com/office/drawing/2014/main" xmlns="" val="10002"/>
                  </a:ext>
                </a:extLst>
              </a:tr>
              <a:tr h="732877">
                <a:tc>
                  <a:txBody>
                    <a:bodyPr/>
                    <a:lstStyle/>
                    <a:p>
                      <a:pPr algn="ctr">
                        <a:lnSpc>
                          <a:spcPct val="115000"/>
                        </a:lnSpc>
                        <a:spcAft>
                          <a:spcPts val="0"/>
                        </a:spcAft>
                      </a:pPr>
                      <a:r>
                        <a:rPr lang="en-GB" sz="1400" dirty="0">
                          <a:effectLst/>
                        </a:rPr>
                        <a:t>Automation – Freight Transport (autonomous trucks, trains, vessels)</a:t>
                      </a:r>
                      <a:endParaRPr lang="en-GB" sz="2000" dirty="0">
                        <a:effectLst/>
                        <a:latin typeface="Arial"/>
                        <a:ea typeface="SimSun"/>
                        <a:cs typeface="Times New Roman"/>
                      </a:endParaRPr>
                    </a:p>
                  </a:txBody>
                  <a:tcPr marL="67288" marR="67288" marT="0" marB="0" anchor="ctr"/>
                </a:tc>
                <a:tc>
                  <a:txBody>
                    <a:bodyPr/>
                    <a:lstStyle/>
                    <a:p>
                      <a:pPr algn="ctr">
                        <a:lnSpc>
                          <a:spcPct val="115000"/>
                        </a:lnSpc>
                        <a:spcAft>
                          <a:spcPts val="0"/>
                        </a:spcAft>
                      </a:pPr>
                      <a:r>
                        <a:rPr lang="en-GB" sz="1200">
                          <a:effectLst/>
                        </a:rPr>
                        <a:t>18</a:t>
                      </a:r>
                      <a:endParaRPr lang="en-GB" sz="1600">
                        <a:effectLst/>
                        <a:latin typeface="Arial"/>
                        <a:ea typeface="SimSun"/>
                        <a:cs typeface="Times New Roman"/>
                      </a:endParaRPr>
                    </a:p>
                  </a:txBody>
                  <a:tcPr marL="67288" marR="67288" marT="0" marB="0" anchor="ctr"/>
                </a:tc>
                <a:tc>
                  <a:txBody>
                    <a:bodyPr/>
                    <a:lstStyle/>
                    <a:p>
                      <a:pPr algn="ctr">
                        <a:lnSpc>
                          <a:spcPct val="115000"/>
                        </a:lnSpc>
                        <a:spcAft>
                          <a:spcPts val="0"/>
                        </a:spcAft>
                      </a:pPr>
                      <a:r>
                        <a:rPr lang="en-GB" sz="2000" dirty="0">
                          <a:effectLst/>
                        </a:rPr>
                        <a:t>+</a:t>
                      </a:r>
                      <a:endParaRPr lang="en-GB" sz="2800" dirty="0">
                        <a:effectLst/>
                        <a:latin typeface="Arial"/>
                        <a:ea typeface="SimSun"/>
                        <a:cs typeface="Times New Roman"/>
                      </a:endParaRPr>
                    </a:p>
                  </a:txBody>
                  <a:tcPr marL="67288" marR="67288" marT="0" marB="0" anchor="ctr"/>
                </a:tc>
                <a:tc>
                  <a:txBody>
                    <a:bodyPr/>
                    <a:lstStyle/>
                    <a:p>
                      <a:pPr algn="ctr">
                        <a:lnSpc>
                          <a:spcPct val="115000"/>
                        </a:lnSpc>
                        <a:spcAft>
                          <a:spcPts val="0"/>
                        </a:spcAft>
                      </a:pPr>
                      <a:r>
                        <a:rPr lang="en-GB" sz="2000" dirty="0">
                          <a:effectLst/>
                        </a:rPr>
                        <a:t>+</a:t>
                      </a:r>
                      <a:endParaRPr lang="en-GB" sz="2800" dirty="0">
                        <a:effectLst/>
                        <a:latin typeface="Arial"/>
                        <a:ea typeface="SimSun"/>
                        <a:cs typeface="Times New Roman"/>
                      </a:endParaRPr>
                    </a:p>
                  </a:txBody>
                  <a:tcPr marL="67288" marR="67288" marT="0" marB="0" anchor="ctr"/>
                </a:tc>
                <a:tc>
                  <a:txBody>
                    <a:bodyPr/>
                    <a:lstStyle/>
                    <a:p>
                      <a:pPr algn="ctr">
                        <a:lnSpc>
                          <a:spcPct val="115000"/>
                        </a:lnSpc>
                        <a:spcAft>
                          <a:spcPts val="0"/>
                        </a:spcAft>
                      </a:pPr>
                      <a:r>
                        <a:rPr lang="en-GB" sz="2000" dirty="0">
                          <a:effectLst/>
                        </a:rPr>
                        <a:t>+</a:t>
                      </a:r>
                      <a:endParaRPr lang="en-GB" sz="2800" dirty="0">
                        <a:effectLst/>
                        <a:latin typeface="Arial"/>
                        <a:ea typeface="SimSun"/>
                        <a:cs typeface="Times New Roman"/>
                      </a:endParaRPr>
                    </a:p>
                  </a:txBody>
                  <a:tcPr marL="67288" marR="67288" marT="0" marB="0" anchor="ctr"/>
                </a:tc>
                <a:tc>
                  <a:txBody>
                    <a:bodyPr/>
                    <a:lstStyle/>
                    <a:p>
                      <a:pPr algn="ctr">
                        <a:lnSpc>
                          <a:spcPct val="115000"/>
                        </a:lnSpc>
                        <a:spcAft>
                          <a:spcPts val="0"/>
                        </a:spcAft>
                      </a:pPr>
                      <a:r>
                        <a:rPr lang="en-GB" sz="2000" dirty="0">
                          <a:effectLst/>
                        </a:rPr>
                        <a:t>+</a:t>
                      </a:r>
                      <a:endParaRPr lang="en-GB" sz="2800" dirty="0">
                        <a:effectLst/>
                        <a:latin typeface="Arial"/>
                        <a:ea typeface="SimSun"/>
                        <a:cs typeface="Times New Roman"/>
                      </a:endParaRPr>
                    </a:p>
                  </a:txBody>
                  <a:tcPr marL="67288" marR="67288" marT="0" marB="0" anchor="ctr"/>
                </a:tc>
                <a:tc>
                  <a:txBody>
                    <a:bodyPr/>
                    <a:lstStyle/>
                    <a:p>
                      <a:pPr algn="ctr">
                        <a:lnSpc>
                          <a:spcPct val="115000"/>
                        </a:lnSpc>
                        <a:spcAft>
                          <a:spcPts val="0"/>
                        </a:spcAft>
                      </a:pPr>
                      <a:r>
                        <a:rPr lang="en-GB" sz="1200" dirty="0">
                          <a:effectLst/>
                        </a:rPr>
                        <a:t>N/A</a:t>
                      </a:r>
                      <a:endParaRPr lang="en-GB" sz="1600" dirty="0">
                        <a:effectLst/>
                        <a:latin typeface="Arial"/>
                        <a:ea typeface="SimSun"/>
                        <a:cs typeface="Times New Roman"/>
                      </a:endParaRPr>
                    </a:p>
                  </a:txBody>
                  <a:tcPr marL="67288" marR="67288" marT="0" marB="0" anchor="ctr"/>
                </a:tc>
                <a:tc>
                  <a:txBody>
                    <a:bodyPr/>
                    <a:lstStyle/>
                    <a:p>
                      <a:pPr algn="ctr">
                        <a:lnSpc>
                          <a:spcPct val="115000"/>
                        </a:lnSpc>
                        <a:spcAft>
                          <a:spcPts val="0"/>
                        </a:spcAft>
                      </a:pPr>
                      <a:r>
                        <a:rPr lang="en-GB" sz="1100">
                          <a:effectLst/>
                        </a:rPr>
                        <a:t>Medium term</a:t>
                      </a:r>
                      <a:endParaRPr lang="en-GB" sz="1400">
                        <a:effectLst/>
                        <a:latin typeface="Arial"/>
                        <a:ea typeface="SimSun"/>
                        <a:cs typeface="Times New Roman"/>
                      </a:endParaRPr>
                    </a:p>
                  </a:txBody>
                  <a:tcPr marL="67288" marR="67288" marT="0" marB="0" anchor="ctr"/>
                </a:tc>
                <a:extLst>
                  <a:ext uri="{0D108BD9-81ED-4DB2-BD59-A6C34878D82A}">
                    <a16:rowId xmlns:a16="http://schemas.microsoft.com/office/drawing/2014/main" xmlns="" val="10003"/>
                  </a:ext>
                </a:extLst>
              </a:tr>
              <a:tr h="732877">
                <a:tc>
                  <a:txBody>
                    <a:bodyPr/>
                    <a:lstStyle/>
                    <a:p>
                      <a:pPr algn="ctr">
                        <a:lnSpc>
                          <a:spcPct val="115000"/>
                        </a:lnSpc>
                        <a:spcAft>
                          <a:spcPts val="0"/>
                        </a:spcAft>
                      </a:pPr>
                      <a:r>
                        <a:rPr lang="en-GB" sz="1400" dirty="0">
                          <a:effectLst/>
                        </a:rPr>
                        <a:t>Electrification – Freight Transport (electric trucks, trains, aircrafts, vessels)</a:t>
                      </a:r>
                      <a:endParaRPr lang="en-GB" sz="2000" dirty="0">
                        <a:effectLst/>
                        <a:latin typeface="Arial"/>
                        <a:ea typeface="SimSun"/>
                        <a:cs typeface="Times New Roman"/>
                      </a:endParaRPr>
                    </a:p>
                  </a:txBody>
                  <a:tcPr marL="67288" marR="67288" marT="0" marB="0" anchor="ctr"/>
                </a:tc>
                <a:tc>
                  <a:txBody>
                    <a:bodyPr/>
                    <a:lstStyle/>
                    <a:p>
                      <a:pPr algn="ctr">
                        <a:lnSpc>
                          <a:spcPct val="115000"/>
                        </a:lnSpc>
                        <a:spcAft>
                          <a:spcPts val="0"/>
                        </a:spcAft>
                      </a:pPr>
                      <a:r>
                        <a:rPr lang="en-GB" sz="1200">
                          <a:effectLst/>
                        </a:rPr>
                        <a:t>16</a:t>
                      </a:r>
                      <a:endParaRPr lang="en-GB" sz="1600">
                        <a:effectLst/>
                        <a:latin typeface="Arial"/>
                        <a:ea typeface="SimSun"/>
                        <a:cs typeface="Times New Roman"/>
                      </a:endParaRPr>
                    </a:p>
                  </a:txBody>
                  <a:tcPr marL="67288" marR="67288" marT="0" marB="0" anchor="ctr"/>
                </a:tc>
                <a:tc>
                  <a:txBody>
                    <a:bodyPr/>
                    <a:lstStyle/>
                    <a:p>
                      <a:pPr algn="ctr">
                        <a:lnSpc>
                          <a:spcPct val="115000"/>
                        </a:lnSpc>
                        <a:spcAft>
                          <a:spcPts val="0"/>
                        </a:spcAft>
                      </a:pPr>
                      <a:r>
                        <a:rPr lang="en-GB" sz="2000">
                          <a:effectLst/>
                        </a:rPr>
                        <a:t>+</a:t>
                      </a:r>
                      <a:endParaRPr lang="en-GB" sz="2800">
                        <a:effectLst/>
                        <a:latin typeface="Arial"/>
                        <a:ea typeface="SimSun"/>
                        <a:cs typeface="Times New Roman"/>
                      </a:endParaRPr>
                    </a:p>
                  </a:txBody>
                  <a:tcPr marL="67288" marR="67288" marT="0" marB="0" anchor="ctr"/>
                </a:tc>
                <a:tc>
                  <a:txBody>
                    <a:bodyPr/>
                    <a:lstStyle/>
                    <a:p>
                      <a:pPr algn="ctr">
                        <a:lnSpc>
                          <a:spcPct val="115000"/>
                        </a:lnSpc>
                        <a:spcAft>
                          <a:spcPts val="0"/>
                        </a:spcAft>
                      </a:pPr>
                      <a:r>
                        <a:rPr lang="en-GB" sz="2000" dirty="0">
                          <a:effectLst/>
                        </a:rPr>
                        <a:t>+</a:t>
                      </a:r>
                      <a:endParaRPr lang="en-GB" sz="2800" dirty="0">
                        <a:effectLst/>
                        <a:latin typeface="Arial"/>
                        <a:ea typeface="SimSun"/>
                        <a:cs typeface="Times New Roman"/>
                      </a:endParaRPr>
                    </a:p>
                  </a:txBody>
                  <a:tcPr marL="67288" marR="67288" marT="0" marB="0" anchor="ctr"/>
                </a:tc>
                <a:tc>
                  <a:txBody>
                    <a:bodyPr/>
                    <a:lstStyle/>
                    <a:p>
                      <a:pPr algn="ctr">
                        <a:lnSpc>
                          <a:spcPct val="115000"/>
                        </a:lnSpc>
                        <a:spcAft>
                          <a:spcPts val="0"/>
                        </a:spcAft>
                      </a:pPr>
                      <a:r>
                        <a:rPr lang="en-GB" sz="2000" dirty="0">
                          <a:effectLst/>
                        </a:rPr>
                        <a:t>-</a:t>
                      </a:r>
                      <a:endParaRPr lang="en-GB" sz="2800" dirty="0">
                        <a:effectLst/>
                        <a:latin typeface="Arial"/>
                        <a:ea typeface="SimSun"/>
                        <a:cs typeface="Times New Roman"/>
                      </a:endParaRPr>
                    </a:p>
                  </a:txBody>
                  <a:tcPr marL="67288" marR="67288" marT="0" marB="0" anchor="ctr"/>
                </a:tc>
                <a:tc>
                  <a:txBody>
                    <a:bodyPr/>
                    <a:lstStyle/>
                    <a:p>
                      <a:pPr algn="ctr">
                        <a:lnSpc>
                          <a:spcPct val="115000"/>
                        </a:lnSpc>
                        <a:spcAft>
                          <a:spcPts val="0"/>
                        </a:spcAft>
                      </a:pPr>
                      <a:r>
                        <a:rPr lang="en-GB" sz="2000" dirty="0">
                          <a:effectLst/>
                        </a:rPr>
                        <a:t>+</a:t>
                      </a:r>
                      <a:endParaRPr lang="en-GB" sz="2800" dirty="0">
                        <a:effectLst/>
                        <a:latin typeface="Arial"/>
                        <a:ea typeface="SimSun"/>
                        <a:cs typeface="Times New Roman"/>
                      </a:endParaRPr>
                    </a:p>
                  </a:txBody>
                  <a:tcPr marL="67288" marR="67288" marT="0" marB="0" anchor="ctr"/>
                </a:tc>
                <a:tc>
                  <a:txBody>
                    <a:bodyPr/>
                    <a:lstStyle/>
                    <a:p>
                      <a:pPr algn="ctr">
                        <a:lnSpc>
                          <a:spcPct val="115000"/>
                        </a:lnSpc>
                        <a:spcAft>
                          <a:spcPts val="0"/>
                        </a:spcAft>
                      </a:pPr>
                      <a:r>
                        <a:rPr lang="en-GB" sz="1200" dirty="0">
                          <a:effectLst/>
                        </a:rPr>
                        <a:t>N/A</a:t>
                      </a:r>
                      <a:endParaRPr lang="en-GB" sz="1600" dirty="0">
                        <a:effectLst/>
                        <a:latin typeface="Arial"/>
                        <a:ea typeface="SimSun"/>
                        <a:cs typeface="Times New Roman"/>
                      </a:endParaRPr>
                    </a:p>
                  </a:txBody>
                  <a:tcPr marL="67288" marR="67288" marT="0" marB="0" anchor="ctr"/>
                </a:tc>
                <a:tc>
                  <a:txBody>
                    <a:bodyPr/>
                    <a:lstStyle/>
                    <a:p>
                      <a:pPr algn="ctr">
                        <a:lnSpc>
                          <a:spcPct val="115000"/>
                        </a:lnSpc>
                        <a:spcAft>
                          <a:spcPts val="0"/>
                        </a:spcAft>
                      </a:pPr>
                      <a:r>
                        <a:rPr lang="en-GB" sz="1100">
                          <a:effectLst/>
                        </a:rPr>
                        <a:t>Medium term</a:t>
                      </a:r>
                      <a:endParaRPr lang="en-GB" sz="1400">
                        <a:effectLst/>
                        <a:latin typeface="Arial"/>
                        <a:ea typeface="SimSun"/>
                        <a:cs typeface="Times New Roman"/>
                      </a:endParaRPr>
                    </a:p>
                  </a:txBody>
                  <a:tcPr marL="67288" marR="67288" marT="0" marB="0" anchor="ctr"/>
                </a:tc>
                <a:extLst>
                  <a:ext uri="{0D108BD9-81ED-4DB2-BD59-A6C34878D82A}">
                    <a16:rowId xmlns:a16="http://schemas.microsoft.com/office/drawing/2014/main" xmlns="" val="10004"/>
                  </a:ext>
                </a:extLst>
              </a:tr>
              <a:tr h="348989">
                <a:tc>
                  <a:txBody>
                    <a:bodyPr/>
                    <a:lstStyle/>
                    <a:p>
                      <a:pPr algn="ctr">
                        <a:lnSpc>
                          <a:spcPct val="115000"/>
                        </a:lnSpc>
                        <a:spcAft>
                          <a:spcPts val="0"/>
                        </a:spcAft>
                      </a:pPr>
                      <a:r>
                        <a:rPr lang="en-GB" sz="1400" dirty="0">
                          <a:effectLst/>
                        </a:rPr>
                        <a:t>Delivery Drones</a:t>
                      </a:r>
                      <a:endParaRPr lang="en-GB" sz="2000" dirty="0">
                        <a:effectLst/>
                        <a:latin typeface="Arial"/>
                        <a:ea typeface="SimSun"/>
                        <a:cs typeface="Times New Roman"/>
                      </a:endParaRPr>
                    </a:p>
                  </a:txBody>
                  <a:tcPr marL="67288" marR="67288" marT="0" marB="0" anchor="ctr"/>
                </a:tc>
                <a:tc>
                  <a:txBody>
                    <a:bodyPr/>
                    <a:lstStyle/>
                    <a:p>
                      <a:pPr algn="ctr">
                        <a:lnSpc>
                          <a:spcPct val="115000"/>
                        </a:lnSpc>
                        <a:spcAft>
                          <a:spcPts val="0"/>
                        </a:spcAft>
                      </a:pPr>
                      <a:r>
                        <a:rPr lang="en-GB" sz="1200">
                          <a:effectLst/>
                        </a:rPr>
                        <a:t>10</a:t>
                      </a:r>
                      <a:endParaRPr lang="en-GB" sz="1600">
                        <a:effectLst/>
                        <a:latin typeface="Arial"/>
                        <a:ea typeface="SimSun"/>
                        <a:cs typeface="Times New Roman"/>
                      </a:endParaRPr>
                    </a:p>
                  </a:txBody>
                  <a:tcPr marL="67288" marR="67288" marT="0" marB="0" anchor="ctr"/>
                </a:tc>
                <a:tc>
                  <a:txBody>
                    <a:bodyPr/>
                    <a:lstStyle/>
                    <a:p>
                      <a:pPr algn="ctr">
                        <a:lnSpc>
                          <a:spcPct val="115000"/>
                        </a:lnSpc>
                        <a:spcAft>
                          <a:spcPts val="0"/>
                        </a:spcAft>
                      </a:pPr>
                      <a:r>
                        <a:rPr lang="en-GB" sz="2000">
                          <a:effectLst/>
                        </a:rPr>
                        <a:t>-</a:t>
                      </a:r>
                      <a:endParaRPr lang="en-GB" sz="2800">
                        <a:effectLst/>
                        <a:latin typeface="Arial"/>
                        <a:ea typeface="SimSun"/>
                        <a:cs typeface="Times New Roman"/>
                      </a:endParaRPr>
                    </a:p>
                  </a:txBody>
                  <a:tcPr marL="67288" marR="67288" marT="0" marB="0" anchor="ctr"/>
                </a:tc>
                <a:tc>
                  <a:txBody>
                    <a:bodyPr/>
                    <a:lstStyle/>
                    <a:p>
                      <a:pPr algn="ctr">
                        <a:lnSpc>
                          <a:spcPct val="115000"/>
                        </a:lnSpc>
                        <a:spcAft>
                          <a:spcPts val="0"/>
                        </a:spcAft>
                      </a:pPr>
                      <a:r>
                        <a:rPr lang="en-GB" sz="2000" dirty="0">
                          <a:effectLst/>
                        </a:rPr>
                        <a:t>+</a:t>
                      </a:r>
                      <a:endParaRPr lang="en-GB" sz="2800" dirty="0">
                        <a:effectLst/>
                        <a:latin typeface="Arial"/>
                        <a:ea typeface="SimSun"/>
                        <a:cs typeface="Times New Roman"/>
                      </a:endParaRPr>
                    </a:p>
                  </a:txBody>
                  <a:tcPr marL="67288" marR="67288" marT="0" marB="0" anchor="ctr"/>
                </a:tc>
                <a:tc>
                  <a:txBody>
                    <a:bodyPr/>
                    <a:lstStyle/>
                    <a:p>
                      <a:pPr algn="ctr">
                        <a:lnSpc>
                          <a:spcPct val="115000"/>
                        </a:lnSpc>
                        <a:spcAft>
                          <a:spcPts val="0"/>
                        </a:spcAft>
                      </a:pPr>
                      <a:r>
                        <a:rPr lang="en-GB" sz="2000">
                          <a:effectLst/>
                        </a:rPr>
                        <a:t>-</a:t>
                      </a:r>
                      <a:endParaRPr lang="en-GB" sz="2800">
                        <a:effectLst/>
                        <a:latin typeface="Arial"/>
                        <a:ea typeface="SimSun"/>
                        <a:cs typeface="Times New Roman"/>
                      </a:endParaRPr>
                    </a:p>
                  </a:txBody>
                  <a:tcPr marL="67288" marR="67288" marT="0" marB="0" anchor="ctr"/>
                </a:tc>
                <a:tc>
                  <a:txBody>
                    <a:bodyPr/>
                    <a:lstStyle/>
                    <a:p>
                      <a:pPr algn="ctr">
                        <a:lnSpc>
                          <a:spcPct val="115000"/>
                        </a:lnSpc>
                        <a:spcAft>
                          <a:spcPts val="0"/>
                        </a:spcAft>
                      </a:pPr>
                      <a:r>
                        <a:rPr lang="en-GB" sz="2000" dirty="0">
                          <a:effectLst/>
                        </a:rPr>
                        <a:t>-</a:t>
                      </a:r>
                      <a:endParaRPr lang="en-GB" sz="2800" dirty="0">
                        <a:effectLst/>
                        <a:latin typeface="Arial"/>
                        <a:ea typeface="SimSun"/>
                        <a:cs typeface="Times New Roman"/>
                      </a:endParaRPr>
                    </a:p>
                  </a:txBody>
                  <a:tcPr marL="67288" marR="67288" marT="0" marB="0" anchor="ctr"/>
                </a:tc>
                <a:tc>
                  <a:txBody>
                    <a:bodyPr/>
                    <a:lstStyle/>
                    <a:p>
                      <a:pPr algn="ctr">
                        <a:lnSpc>
                          <a:spcPct val="115000"/>
                        </a:lnSpc>
                        <a:spcAft>
                          <a:spcPts val="0"/>
                        </a:spcAft>
                      </a:pPr>
                      <a:r>
                        <a:rPr lang="en-GB" sz="1200" dirty="0">
                          <a:effectLst/>
                        </a:rPr>
                        <a:t>N/A</a:t>
                      </a:r>
                      <a:endParaRPr lang="en-GB" sz="1600" dirty="0">
                        <a:effectLst/>
                        <a:latin typeface="Arial"/>
                        <a:ea typeface="SimSun"/>
                        <a:cs typeface="Times New Roman"/>
                      </a:endParaRPr>
                    </a:p>
                  </a:txBody>
                  <a:tcPr marL="67288" marR="67288" marT="0" marB="0" anchor="ctr"/>
                </a:tc>
                <a:tc>
                  <a:txBody>
                    <a:bodyPr/>
                    <a:lstStyle/>
                    <a:p>
                      <a:pPr algn="ctr">
                        <a:lnSpc>
                          <a:spcPct val="115000"/>
                        </a:lnSpc>
                        <a:spcAft>
                          <a:spcPts val="0"/>
                        </a:spcAft>
                      </a:pPr>
                      <a:r>
                        <a:rPr lang="en-GB" sz="1100">
                          <a:effectLst/>
                        </a:rPr>
                        <a:t>Short term</a:t>
                      </a:r>
                      <a:endParaRPr lang="en-GB" sz="1400">
                        <a:effectLst/>
                        <a:latin typeface="Arial"/>
                        <a:ea typeface="SimSun"/>
                        <a:cs typeface="Times New Roman"/>
                      </a:endParaRPr>
                    </a:p>
                  </a:txBody>
                  <a:tcPr marL="67288" marR="67288" marT="0" marB="0" anchor="ctr"/>
                </a:tc>
                <a:extLst>
                  <a:ext uri="{0D108BD9-81ED-4DB2-BD59-A6C34878D82A}">
                    <a16:rowId xmlns:a16="http://schemas.microsoft.com/office/drawing/2014/main" xmlns="" val="10005"/>
                  </a:ext>
                </a:extLst>
              </a:tr>
              <a:tr h="977169">
                <a:tc>
                  <a:txBody>
                    <a:bodyPr/>
                    <a:lstStyle/>
                    <a:p>
                      <a:pPr algn="ctr">
                        <a:lnSpc>
                          <a:spcPct val="115000"/>
                        </a:lnSpc>
                        <a:spcAft>
                          <a:spcPts val="0"/>
                        </a:spcAft>
                      </a:pPr>
                      <a:r>
                        <a:rPr lang="en-GB" sz="1400" dirty="0">
                          <a:effectLst/>
                        </a:rPr>
                        <a:t>Superfast Ground and Underground Transportation, Cargo Tubes, Underground Freight Pipelines</a:t>
                      </a:r>
                      <a:endParaRPr lang="en-GB" sz="2000" dirty="0">
                        <a:effectLst/>
                        <a:latin typeface="Arial"/>
                        <a:ea typeface="SimSun"/>
                        <a:cs typeface="Times New Roman"/>
                      </a:endParaRPr>
                    </a:p>
                  </a:txBody>
                  <a:tcPr marL="67288" marR="67288" marT="0" marB="0" anchor="ctr"/>
                </a:tc>
                <a:tc>
                  <a:txBody>
                    <a:bodyPr/>
                    <a:lstStyle/>
                    <a:p>
                      <a:pPr algn="ctr">
                        <a:lnSpc>
                          <a:spcPct val="115000"/>
                        </a:lnSpc>
                        <a:spcAft>
                          <a:spcPts val="0"/>
                        </a:spcAft>
                      </a:pPr>
                      <a:r>
                        <a:rPr lang="en-GB" sz="1200">
                          <a:effectLst/>
                        </a:rPr>
                        <a:t>9</a:t>
                      </a:r>
                      <a:endParaRPr lang="en-GB" sz="1600">
                        <a:effectLst/>
                        <a:latin typeface="Arial"/>
                        <a:ea typeface="SimSun"/>
                        <a:cs typeface="Times New Roman"/>
                      </a:endParaRPr>
                    </a:p>
                  </a:txBody>
                  <a:tcPr marL="67288" marR="67288" marT="0" marB="0" anchor="ctr"/>
                </a:tc>
                <a:tc>
                  <a:txBody>
                    <a:bodyPr/>
                    <a:lstStyle/>
                    <a:p>
                      <a:pPr algn="ctr">
                        <a:lnSpc>
                          <a:spcPct val="115000"/>
                        </a:lnSpc>
                        <a:spcAft>
                          <a:spcPts val="0"/>
                        </a:spcAft>
                      </a:pPr>
                      <a:r>
                        <a:rPr lang="en-GB" sz="2000">
                          <a:effectLst/>
                        </a:rPr>
                        <a:t>+</a:t>
                      </a:r>
                      <a:endParaRPr lang="en-GB" sz="2800">
                        <a:effectLst/>
                        <a:latin typeface="Arial"/>
                        <a:ea typeface="SimSun"/>
                        <a:cs typeface="Times New Roman"/>
                      </a:endParaRPr>
                    </a:p>
                  </a:txBody>
                  <a:tcPr marL="67288" marR="67288" marT="0" marB="0" anchor="ctr"/>
                </a:tc>
                <a:tc>
                  <a:txBody>
                    <a:bodyPr/>
                    <a:lstStyle/>
                    <a:p>
                      <a:pPr algn="ctr">
                        <a:lnSpc>
                          <a:spcPct val="115000"/>
                        </a:lnSpc>
                        <a:spcAft>
                          <a:spcPts val="0"/>
                        </a:spcAft>
                      </a:pPr>
                      <a:r>
                        <a:rPr lang="en-GB" sz="2000" dirty="0">
                          <a:effectLst/>
                        </a:rPr>
                        <a:t>-</a:t>
                      </a:r>
                      <a:endParaRPr lang="en-GB" sz="2800" dirty="0">
                        <a:effectLst/>
                        <a:latin typeface="Arial"/>
                        <a:ea typeface="SimSun"/>
                        <a:cs typeface="Times New Roman"/>
                      </a:endParaRPr>
                    </a:p>
                  </a:txBody>
                  <a:tcPr marL="67288" marR="67288" marT="0" marB="0" anchor="ctr"/>
                </a:tc>
                <a:tc>
                  <a:txBody>
                    <a:bodyPr/>
                    <a:lstStyle/>
                    <a:p>
                      <a:pPr algn="ctr">
                        <a:lnSpc>
                          <a:spcPct val="115000"/>
                        </a:lnSpc>
                        <a:spcAft>
                          <a:spcPts val="0"/>
                        </a:spcAft>
                      </a:pPr>
                      <a:r>
                        <a:rPr lang="en-GB" sz="2000" dirty="0">
                          <a:effectLst/>
                        </a:rPr>
                        <a:t>+</a:t>
                      </a:r>
                      <a:endParaRPr lang="en-GB" sz="2800" dirty="0">
                        <a:effectLst/>
                        <a:latin typeface="Arial"/>
                        <a:ea typeface="SimSun"/>
                        <a:cs typeface="Times New Roman"/>
                      </a:endParaRPr>
                    </a:p>
                  </a:txBody>
                  <a:tcPr marL="67288" marR="67288" marT="0" marB="0" anchor="ctr"/>
                </a:tc>
                <a:tc>
                  <a:txBody>
                    <a:bodyPr/>
                    <a:lstStyle/>
                    <a:p>
                      <a:pPr algn="ctr">
                        <a:lnSpc>
                          <a:spcPct val="115000"/>
                        </a:lnSpc>
                        <a:spcAft>
                          <a:spcPts val="0"/>
                        </a:spcAft>
                      </a:pPr>
                      <a:r>
                        <a:rPr lang="en-GB" sz="2000" dirty="0">
                          <a:effectLst/>
                        </a:rPr>
                        <a:t>-</a:t>
                      </a:r>
                      <a:endParaRPr lang="en-GB" sz="2800" dirty="0">
                        <a:effectLst/>
                        <a:latin typeface="Arial"/>
                        <a:ea typeface="SimSun"/>
                        <a:cs typeface="Times New Roman"/>
                      </a:endParaRPr>
                    </a:p>
                  </a:txBody>
                  <a:tcPr marL="67288" marR="67288" marT="0" marB="0" anchor="ctr"/>
                </a:tc>
                <a:tc>
                  <a:txBody>
                    <a:bodyPr/>
                    <a:lstStyle/>
                    <a:p>
                      <a:pPr algn="ctr">
                        <a:lnSpc>
                          <a:spcPct val="115000"/>
                        </a:lnSpc>
                        <a:spcAft>
                          <a:spcPts val="0"/>
                        </a:spcAft>
                      </a:pPr>
                      <a:r>
                        <a:rPr lang="en-GB" sz="1200" dirty="0">
                          <a:effectLst/>
                        </a:rPr>
                        <a:t>+</a:t>
                      </a:r>
                      <a:endParaRPr lang="en-GB" sz="1600" dirty="0">
                        <a:effectLst/>
                        <a:latin typeface="Arial"/>
                        <a:ea typeface="SimSun"/>
                        <a:cs typeface="Times New Roman"/>
                      </a:endParaRPr>
                    </a:p>
                  </a:txBody>
                  <a:tcPr marL="67288" marR="67288" marT="0" marB="0" anchor="ctr"/>
                </a:tc>
                <a:tc>
                  <a:txBody>
                    <a:bodyPr/>
                    <a:lstStyle/>
                    <a:p>
                      <a:pPr algn="ctr">
                        <a:lnSpc>
                          <a:spcPct val="115000"/>
                        </a:lnSpc>
                        <a:spcAft>
                          <a:spcPts val="0"/>
                        </a:spcAft>
                      </a:pPr>
                      <a:r>
                        <a:rPr lang="en-GB" sz="1100">
                          <a:effectLst/>
                        </a:rPr>
                        <a:t>Long term</a:t>
                      </a:r>
                      <a:endParaRPr lang="en-GB" sz="1400">
                        <a:effectLst/>
                        <a:latin typeface="Arial"/>
                        <a:ea typeface="SimSun"/>
                        <a:cs typeface="Times New Roman"/>
                      </a:endParaRPr>
                    </a:p>
                  </a:txBody>
                  <a:tcPr marL="67288" marR="67288" marT="0" marB="0" anchor="ctr"/>
                </a:tc>
                <a:extLst>
                  <a:ext uri="{0D108BD9-81ED-4DB2-BD59-A6C34878D82A}">
                    <a16:rowId xmlns:a16="http://schemas.microsoft.com/office/drawing/2014/main" xmlns="" val="10006"/>
                  </a:ext>
                </a:extLst>
              </a:tr>
              <a:tr h="591003">
                <a:tc>
                  <a:txBody>
                    <a:bodyPr/>
                    <a:lstStyle/>
                    <a:p>
                      <a:pPr algn="ctr">
                        <a:lnSpc>
                          <a:spcPct val="115000"/>
                        </a:lnSpc>
                        <a:spcAft>
                          <a:spcPts val="0"/>
                        </a:spcAft>
                      </a:pPr>
                      <a:r>
                        <a:rPr lang="en-GB" sz="1400" dirty="0">
                          <a:effectLst/>
                        </a:rPr>
                        <a:t>Freight Consolidation Hubs, Freight Distribution Centres</a:t>
                      </a:r>
                      <a:endParaRPr lang="en-GB" sz="2000" dirty="0">
                        <a:effectLst/>
                        <a:latin typeface="Arial"/>
                        <a:ea typeface="SimSun"/>
                        <a:cs typeface="Times New Roman"/>
                      </a:endParaRPr>
                    </a:p>
                  </a:txBody>
                  <a:tcPr marL="67288" marR="67288" marT="0" marB="0" anchor="ctr"/>
                </a:tc>
                <a:tc>
                  <a:txBody>
                    <a:bodyPr/>
                    <a:lstStyle/>
                    <a:p>
                      <a:pPr algn="ctr">
                        <a:lnSpc>
                          <a:spcPct val="115000"/>
                        </a:lnSpc>
                        <a:spcAft>
                          <a:spcPts val="0"/>
                        </a:spcAft>
                      </a:pPr>
                      <a:r>
                        <a:rPr lang="en-GB" sz="1200">
                          <a:effectLst/>
                        </a:rPr>
                        <a:t>6</a:t>
                      </a:r>
                      <a:endParaRPr lang="en-GB" sz="1600">
                        <a:effectLst/>
                        <a:latin typeface="Arial"/>
                        <a:ea typeface="SimSun"/>
                        <a:cs typeface="Times New Roman"/>
                      </a:endParaRPr>
                    </a:p>
                  </a:txBody>
                  <a:tcPr marL="67288" marR="67288" marT="0" marB="0" anchor="ctr"/>
                </a:tc>
                <a:tc>
                  <a:txBody>
                    <a:bodyPr/>
                    <a:lstStyle/>
                    <a:p>
                      <a:pPr algn="ctr">
                        <a:lnSpc>
                          <a:spcPct val="115000"/>
                        </a:lnSpc>
                        <a:spcAft>
                          <a:spcPts val="0"/>
                        </a:spcAft>
                      </a:pPr>
                      <a:r>
                        <a:rPr lang="en-GB" sz="2000">
                          <a:effectLst/>
                        </a:rPr>
                        <a:t>+</a:t>
                      </a:r>
                      <a:endParaRPr lang="en-GB" sz="2800">
                        <a:effectLst/>
                        <a:latin typeface="Arial"/>
                        <a:ea typeface="SimSun"/>
                        <a:cs typeface="Times New Roman"/>
                      </a:endParaRPr>
                    </a:p>
                  </a:txBody>
                  <a:tcPr marL="67288" marR="67288" marT="0" marB="0" anchor="ctr"/>
                </a:tc>
                <a:tc>
                  <a:txBody>
                    <a:bodyPr/>
                    <a:lstStyle/>
                    <a:p>
                      <a:pPr algn="ctr">
                        <a:lnSpc>
                          <a:spcPct val="115000"/>
                        </a:lnSpc>
                        <a:spcAft>
                          <a:spcPts val="0"/>
                        </a:spcAft>
                      </a:pPr>
                      <a:r>
                        <a:rPr lang="en-GB" sz="2000">
                          <a:effectLst/>
                        </a:rPr>
                        <a:t>+</a:t>
                      </a:r>
                      <a:endParaRPr lang="en-GB" sz="2800">
                        <a:effectLst/>
                        <a:latin typeface="Arial"/>
                        <a:ea typeface="SimSun"/>
                        <a:cs typeface="Times New Roman"/>
                      </a:endParaRPr>
                    </a:p>
                  </a:txBody>
                  <a:tcPr marL="67288" marR="67288" marT="0" marB="0" anchor="ctr"/>
                </a:tc>
                <a:tc>
                  <a:txBody>
                    <a:bodyPr/>
                    <a:lstStyle/>
                    <a:p>
                      <a:pPr algn="ctr">
                        <a:lnSpc>
                          <a:spcPct val="115000"/>
                        </a:lnSpc>
                        <a:spcAft>
                          <a:spcPts val="0"/>
                        </a:spcAft>
                      </a:pPr>
                      <a:r>
                        <a:rPr lang="en-GB" sz="2000">
                          <a:effectLst/>
                        </a:rPr>
                        <a:t>+</a:t>
                      </a:r>
                      <a:endParaRPr lang="en-GB" sz="2800">
                        <a:effectLst/>
                        <a:latin typeface="Arial"/>
                        <a:ea typeface="SimSun"/>
                        <a:cs typeface="Times New Roman"/>
                      </a:endParaRPr>
                    </a:p>
                  </a:txBody>
                  <a:tcPr marL="67288" marR="67288" marT="0" marB="0" anchor="ctr"/>
                </a:tc>
                <a:tc>
                  <a:txBody>
                    <a:bodyPr/>
                    <a:lstStyle/>
                    <a:p>
                      <a:pPr algn="ctr">
                        <a:lnSpc>
                          <a:spcPct val="115000"/>
                        </a:lnSpc>
                        <a:spcAft>
                          <a:spcPts val="0"/>
                        </a:spcAft>
                      </a:pPr>
                      <a:r>
                        <a:rPr lang="en-GB" sz="2000" dirty="0">
                          <a:effectLst/>
                        </a:rPr>
                        <a:t>+</a:t>
                      </a:r>
                      <a:endParaRPr lang="en-GB" sz="2800" dirty="0">
                        <a:effectLst/>
                        <a:latin typeface="Arial"/>
                        <a:ea typeface="SimSun"/>
                        <a:cs typeface="Times New Roman"/>
                      </a:endParaRPr>
                    </a:p>
                  </a:txBody>
                  <a:tcPr marL="67288" marR="67288" marT="0" marB="0" anchor="ctr"/>
                </a:tc>
                <a:tc>
                  <a:txBody>
                    <a:bodyPr/>
                    <a:lstStyle/>
                    <a:p>
                      <a:pPr algn="ctr">
                        <a:lnSpc>
                          <a:spcPct val="115000"/>
                        </a:lnSpc>
                        <a:spcAft>
                          <a:spcPts val="0"/>
                        </a:spcAft>
                      </a:pPr>
                      <a:r>
                        <a:rPr lang="en-GB" sz="1200" dirty="0">
                          <a:effectLst/>
                        </a:rPr>
                        <a:t>N/A</a:t>
                      </a:r>
                      <a:endParaRPr lang="en-GB" sz="1600" dirty="0">
                        <a:effectLst/>
                        <a:latin typeface="Arial"/>
                        <a:ea typeface="SimSun"/>
                        <a:cs typeface="Times New Roman"/>
                      </a:endParaRPr>
                    </a:p>
                  </a:txBody>
                  <a:tcPr marL="67288" marR="67288" marT="0" marB="0" anchor="ctr"/>
                </a:tc>
                <a:tc>
                  <a:txBody>
                    <a:bodyPr/>
                    <a:lstStyle/>
                    <a:p>
                      <a:pPr algn="ctr">
                        <a:lnSpc>
                          <a:spcPct val="115000"/>
                        </a:lnSpc>
                        <a:spcAft>
                          <a:spcPts val="0"/>
                        </a:spcAft>
                      </a:pPr>
                      <a:r>
                        <a:rPr lang="en-GB" sz="1100" dirty="0">
                          <a:effectLst/>
                        </a:rPr>
                        <a:t>Medium term</a:t>
                      </a:r>
                      <a:endParaRPr lang="en-GB" sz="1400" dirty="0">
                        <a:effectLst/>
                        <a:latin typeface="Arial"/>
                        <a:ea typeface="SimSun"/>
                        <a:cs typeface="Times New Roman"/>
                      </a:endParaRPr>
                    </a:p>
                  </a:txBody>
                  <a:tcPr marL="67288" marR="67288" marT="0" marB="0" anchor="ctr"/>
                </a:tc>
                <a:extLst>
                  <a:ext uri="{0D108BD9-81ED-4DB2-BD59-A6C34878D82A}">
                    <a16:rowId xmlns:a16="http://schemas.microsoft.com/office/drawing/2014/main" xmlns="" val="10007"/>
                  </a:ext>
                </a:extLst>
              </a:tr>
            </a:tbl>
          </a:graphicData>
        </a:graphic>
      </p:graphicFrame>
      <p:sp>
        <p:nvSpPr>
          <p:cNvPr id="4" name="Title 3"/>
          <p:cNvSpPr>
            <a:spLocks noGrp="1"/>
          </p:cNvSpPr>
          <p:nvPr>
            <p:ph type="title"/>
          </p:nvPr>
        </p:nvSpPr>
        <p:spPr>
          <a:xfrm>
            <a:off x="107504" y="116632"/>
            <a:ext cx="6203032" cy="922114"/>
          </a:xfrm>
        </p:spPr>
        <p:txBody>
          <a:bodyPr/>
          <a:lstStyle/>
          <a:p>
            <a:r>
              <a:rPr lang="en-US" dirty="0"/>
              <a:t>4</a:t>
            </a:r>
            <a:r>
              <a:rPr lang="el-GR" dirty="0" smtClean="0"/>
              <a:t>. </a:t>
            </a:r>
            <a:r>
              <a:rPr lang="en-US" dirty="0"/>
              <a:t>Future transport concepts-freight</a:t>
            </a:r>
            <a:endParaRPr lang="en-GB" dirty="0"/>
          </a:p>
        </p:txBody>
      </p:sp>
    </p:spTree>
    <p:extLst>
      <p:ext uri="{BB962C8B-B14F-4D97-AF65-F5344CB8AC3E}">
        <p14:creationId xmlns:p14="http://schemas.microsoft.com/office/powerpoint/2010/main" val="322901764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4827992"/>
          </a:xfrm>
        </p:spPr>
        <p:txBody>
          <a:bodyPr>
            <a:normAutofit fontScale="92500" lnSpcReduction="10000"/>
          </a:bodyPr>
          <a:lstStyle/>
          <a:p>
            <a:r>
              <a:rPr lang="en-US" sz="2400" dirty="0"/>
              <a:t>Automation across all transport sectors</a:t>
            </a:r>
          </a:p>
          <a:p>
            <a:pPr lvl="1"/>
            <a:r>
              <a:rPr lang="en-US" sz="2000" dirty="0"/>
              <a:t>Road 2025-2035 fully autonomous cars and highway platooning</a:t>
            </a:r>
          </a:p>
          <a:p>
            <a:pPr lvl="1"/>
            <a:r>
              <a:rPr lang="en-US" sz="2000" dirty="0"/>
              <a:t>Aviation (automation already exists in avionics systems and traffic management)</a:t>
            </a:r>
          </a:p>
          <a:p>
            <a:pPr lvl="1"/>
            <a:r>
              <a:rPr lang="en-US" sz="2000" dirty="0"/>
              <a:t>Rail- 50% of metro lines to be fully automated by 2020-2025.Trials of autonomous trains already in action</a:t>
            </a:r>
          </a:p>
          <a:p>
            <a:pPr lvl="1"/>
            <a:r>
              <a:rPr lang="en-US" sz="2000" dirty="0"/>
              <a:t>Waterborne- 2020-2025 </a:t>
            </a:r>
          </a:p>
          <a:p>
            <a:pPr lvl="2"/>
            <a:r>
              <a:rPr lang="en-GB" sz="1800" dirty="0" err="1"/>
              <a:t>Yara</a:t>
            </a:r>
            <a:r>
              <a:rPr lang="en-GB" sz="1800" dirty="0"/>
              <a:t> </a:t>
            </a:r>
            <a:r>
              <a:rPr lang="en-GB" sz="1800" dirty="0" err="1"/>
              <a:t>Birkeland</a:t>
            </a:r>
            <a:r>
              <a:rPr lang="en-GB" sz="1800" dirty="0"/>
              <a:t>  vessel</a:t>
            </a:r>
          </a:p>
          <a:p>
            <a:pPr lvl="2"/>
            <a:r>
              <a:rPr lang="en-GB" sz="1800" dirty="0"/>
              <a:t>Svitzer </a:t>
            </a:r>
            <a:r>
              <a:rPr lang="en-GB" sz="1800" dirty="0" err="1"/>
              <a:t>Hermod</a:t>
            </a:r>
            <a:r>
              <a:rPr lang="en-GB" sz="1800" dirty="0"/>
              <a:t> vessel </a:t>
            </a:r>
          </a:p>
          <a:p>
            <a:pPr lvl="2"/>
            <a:r>
              <a:rPr lang="en-GB" sz="1800" dirty="0"/>
              <a:t>MUNIN project</a:t>
            </a:r>
          </a:p>
          <a:p>
            <a:r>
              <a:rPr lang="en-GB" sz="2400" dirty="0"/>
              <a:t>Shared mobility, on-demand mobility, </a:t>
            </a:r>
            <a:r>
              <a:rPr lang="en-GB" sz="2400" dirty="0" err="1"/>
              <a:t>MaaS</a:t>
            </a:r>
            <a:r>
              <a:rPr lang="en-GB" sz="2400" dirty="0"/>
              <a:t>, </a:t>
            </a:r>
            <a:r>
              <a:rPr lang="en-GB" sz="2400" dirty="0" err="1"/>
              <a:t>TaaS</a:t>
            </a:r>
            <a:r>
              <a:rPr lang="en-GB" sz="2400" dirty="0"/>
              <a:t>, </a:t>
            </a:r>
            <a:r>
              <a:rPr lang="en-GB" sz="2400" dirty="0" err="1"/>
              <a:t>FaaS</a:t>
            </a:r>
            <a:r>
              <a:rPr lang="en-GB" sz="2400" dirty="0"/>
              <a:t>, </a:t>
            </a:r>
            <a:r>
              <a:rPr lang="en-GB" sz="2400" dirty="0" err="1"/>
              <a:t>LaaS</a:t>
            </a:r>
            <a:endParaRPr lang="en-GB" sz="2400" dirty="0"/>
          </a:p>
          <a:p>
            <a:pPr lvl="1"/>
            <a:r>
              <a:rPr lang="en-US" sz="2000" dirty="0"/>
              <a:t>One of the most cited concepts</a:t>
            </a:r>
          </a:p>
          <a:p>
            <a:pPr lvl="1"/>
            <a:r>
              <a:rPr lang="en-US" sz="2000" dirty="0"/>
              <a:t>Whim – Helsinki, </a:t>
            </a:r>
            <a:r>
              <a:rPr lang="en-US" sz="2000" dirty="0" err="1"/>
              <a:t>UbiGo</a:t>
            </a:r>
            <a:r>
              <a:rPr lang="en-US" sz="2000" dirty="0"/>
              <a:t> – Gothenburg, </a:t>
            </a:r>
            <a:r>
              <a:rPr lang="en-US" sz="2000" dirty="0" err="1"/>
              <a:t>Qixxit</a:t>
            </a:r>
            <a:r>
              <a:rPr lang="en-US" sz="2000" dirty="0"/>
              <a:t> – Germany, </a:t>
            </a:r>
            <a:r>
              <a:rPr lang="en-US" sz="2000" dirty="0" err="1"/>
              <a:t>Moovel</a:t>
            </a:r>
            <a:r>
              <a:rPr lang="en-US" sz="2000" dirty="0"/>
              <a:t> – Germany, Beeline – Singapore, SMILE – Vienna, </a:t>
            </a:r>
            <a:r>
              <a:rPr lang="en-US" sz="2000" dirty="0" err="1"/>
              <a:t>Bridj</a:t>
            </a:r>
            <a:r>
              <a:rPr lang="en-US" sz="2000" dirty="0"/>
              <a:t> – Boston Kansas City, Washington, </a:t>
            </a:r>
            <a:r>
              <a:rPr lang="en-US" sz="2000" dirty="0" err="1"/>
              <a:t>Communauto</a:t>
            </a:r>
            <a:r>
              <a:rPr lang="en-US" sz="2000" dirty="0"/>
              <a:t>/</a:t>
            </a:r>
            <a:r>
              <a:rPr lang="en-US" sz="2000" dirty="0" err="1"/>
              <a:t>Bixi</a:t>
            </a:r>
            <a:r>
              <a:rPr lang="en-US" sz="2000" dirty="0"/>
              <a:t> – Canada </a:t>
            </a:r>
          </a:p>
          <a:p>
            <a:pPr lvl="1"/>
            <a:endParaRPr lang="en-US" dirty="0"/>
          </a:p>
          <a:p>
            <a:pPr lvl="1"/>
            <a:endParaRPr lang="en-US" dirty="0"/>
          </a:p>
          <a:p>
            <a:pPr lvl="1"/>
            <a:endParaRPr lang="en-GB" dirty="0"/>
          </a:p>
        </p:txBody>
      </p:sp>
      <p:sp>
        <p:nvSpPr>
          <p:cNvPr id="4" name="Title 3"/>
          <p:cNvSpPr>
            <a:spLocks noGrp="1"/>
          </p:cNvSpPr>
          <p:nvPr>
            <p:ph type="title"/>
          </p:nvPr>
        </p:nvSpPr>
        <p:spPr/>
        <p:txBody>
          <a:bodyPr/>
          <a:lstStyle/>
          <a:p>
            <a:r>
              <a:rPr lang="en-US" dirty="0"/>
              <a:t>Dominant transport concepts </a:t>
            </a:r>
            <a:r>
              <a:rPr lang="en-US" dirty="0" smtClean="0"/>
              <a:t>(1/6)</a:t>
            </a:r>
            <a:endParaRPr lang="en-GB" dirty="0"/>
          </a:p>
        </p:txBody>
      </p:sp>
    </p:spTree>
    <p:extLst>
      <p:ext uri="{BB962C8B-B14F-4D97-AF65-F5344CB8AC3E}">
        <p14:creationId xmlns:p14="http://schemas.microsoft.com/office/powerpoint/2010/main" val="37848058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4972008"/>
          </a:xfrm>
        </p:spPr>
        <p:txBody>
          <a:bodyPr/>
          <a:lstStyle/>
          <a:p>
            <a:r>
              <a:rPr lang="en-US" sz="2400" dirty="0"/>
              <a:t>Electrification- includes electric, fuel cell vehicles and electrification of vehicle systems</a:t>
            </a:r>
          </a:p>
          <a:p>
            <a:pPr lvl="1"/>
            <a:r>
              <a:rPr lang="en-US" dirty="0"/>
              <a:t>One of the most commonly referred concept</a:t>
            </a:r>
          </a:p>
          <a:p>
            <a:pPr lvl="1"/>
            <a:r>
              <a:rPr lang="en-US" dirty="0" smtClean="0"/>
              <a:t>Road: </a:t>
            </a:r>
            <a:r>
              <a:rPr lang="en-US" dirty="0"/>
              <a:t>9-20 million vehicles by 2020, 40-70 mill by 2025</a:t>
            </a:r>
          </a:p>
          <a:p>
            <a:pPr lvl="1"/>
            <a:r>
              <a:rPr lang="en-US" dirty="0"/>
              <a:t>Aviation: Electric propulsion envisaged for small aircrafts up to 100 seats. Fuel cells for auxiliaries</a:t>
            </a:r>
          </a:p>
          <a:p>
            <a:pPr lvl="1"/>
            <a:r>
              <a:rPr lang="en-US" dirty="0"/>
              <a:t>Rail: Electricity already used. Fuel cell pilots by Alstom, Siemens</a:t>
            </a:r>
          </a:p>
          <a:p>
            <a:pPr lvl="1"/>
            <a:r>
              <a:rPr lang="en-GB" dirty="0"/>
              <a:t>Waterborne: </a:t>
            </a:r>
          </a:p>
          <a:p>
            <a:pPr lvl="2"/>
            <a:r>
              <a:rPr lang="en-GB" dirty="0"/>
              <a:t>20+ projects using hydrogen fuel cells have been carried out since early 2000 </a:t>
            </a:r>
          </a:p>
          <a:p>
            <a:pPr lvl="2"/>
            <a:r>
              <a:rPr lang="en-GB" dirty="0"/>
              <a:t> 2,500 ships in the world are powered by electric propulsion using diesel electric, hybrid systems or battery</a:t>
            </a:r>
          </a:p>
          <a:p>
            <a:pPr lvl="2"/>
            <a:endParaRPr lang="en-GB" dirty="0"/>
          </a:p>
        </p:txBody>
      </p:sp>
      <p:sp>
        <p:nvSpPr>
          <p:cNvPr id="4" name="Title 3"/>
          <p:cNvSpPr>
            <a:spLocks noGrp="1"/>
          </p:cNvSpPr>
          <p:nvPr>
            <p:ph type="title"/>
          </p:nvPr>
        </p:nvSpPr>
        <p:spPr/>
        <p:txBody>
          <a:bodyPr/>
          <a:lstStyle/>
          <a:p>
            <a:r>
              <a:rPr lang="en-US" dirty="0"/>
              <a:t>Dominant transport concepts (</a:t>
            </a:r>
            <a:r>
              <a:rPr lang="en-US" dirty="0" smtClean="0"/>
              <a:t>2/6)</a:t>
            </a:r>
            <a:endParaRPr lang="en-GB"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99982" y="1984400"/>
            <a:ext cx="2657475" cy="1714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88024" y="3845244"/>
            <a:ext cx="4303937" cy="30127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659349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3074"/>
                                        </p:tgtEl>
                                        <p:attrNameLst>
                                          <p:attrName>style.visibility</p:attrName>
                                        </p:attrNameLst>
                                      </p:cBhvr>
                                      <p:to>
                                        <p:strVal val="visible"/>
                                      </p:to>
                                    </p:set>
                                    <p:anim calcmode="lin" valueType="num">
                                      <p:cBhvr>
                                        <p:cTn id="19" dur="500" fill="hold"/>
                                        <p:tgtEl>
                                          <p:spTgt spid="3074"/>
                                        </p:tgtEl>
                                        <p:attrNameLst>
                                          <p:attrName>ppt_w</p:attrName>
                                        </p:attrNameLst>
                                      </p:cBhvr>
                                      <p:tavLst>
                                        <p:tav tm="0">
                                          <p:val>
                                            <p:fltVal val="0"/>
                                          </p:val>
                                        </p:tav>
                                        <p:tav tm="100000">
                                          <p:val>
                                            <p:strVal val="#ppt_w"/>
                                          </p:val>
                                        </p:tav>
                                      </p:tavLst>
                                    </p:anim>
                                    <p:anim calcmode="lin" valueType="num">
                                      <p:cBhvr>
                                        <p:cTn id="20" dur="500" fill="hold"/>
                                        <p:tgtEl>
                                          <p:spTgt spid="3074"/>
                                        </p:tgtEl>
                                        <p:attrNameLst>
                                          <p:attrName>ppt_h</p:attrName>
                                        </p:attrNameLst>
                                      </p:cBhvr>
                                      <p:tavLst>
                                        <p:tav tm="0">
                                          <p:val>
                                            <p:fltVal val="0"/>
                                          </p:val>
                                        </p:tav>
                                        <p:tav tm="100000">
                                          <p:val>
                                            <p:strVal val="#ppt_h"/>
                                          </p:val>
                                        </p:tav>
                                      </p:tavLst>
                                    </p:anim>
                                    <p:animEffect transition="in" filter="fade">
                                      <p:cBhvr>
                                        <p:cTn id="21" dur="500"/>
                                        <p:tgtEl>
                                          <p:spTgt spid="3074"/>
                                        </p:tgtEl>
                                      </p:cBhvr>
                                    </p:animEffect>
                                  </p:childTnLst>
                                  <p:subTnLst>
                                    <p:set>
                                      <p:cBhvr override="childStyle">
                                        <p:cTn dur="1" fill="hold" display="0" masterRel="nextClick" afterEffect="1"/>
                                        <p:tgtEl>
                                          <p:spTgt spid="3074"/>
                                        </p:tgtEl>
                                        <p:attrNameLst>
                                          <p:attrName>style.visibility</p:attrName>
                                        </p:attrNameLst>
                                      </p:cBhvr>
                                      <p:to>
                                        <p:strVal val="hidden"/>
                                      </p:to>
                                    </p:set>
                                  </p:sub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53" presetClass="entr" presetSubtype="16" fill="hold" nodeType="clickEffect">
                                  <p:stCondLst>
                                    <p:cond delay="0"/>
                                  </p:stCondLst>
                                  <p:childTnLst>
                                    <p:set>
                                      <p:cBhvr>
                                        <p:cTn id="29" dur="1" fill="hold">
                                          <p:stCondLst>
                                            <p:cond delay="0"/>
                                          </p:stCondLst>
                                        </p:cTn>
                                        <p:tgtEl>
                                          <p:spTgt spid="3075"/>
                                        </p:tgtEl>
                                        <p:attrNameLst>
                                          <p:attrName>style.visibility</p:attrName>
                                        </p:attrNameLst>
                                      </p:cBhvr>
                                      <p:to>
                                        <p:strVal val="visible"/>
                                      </p:to>
                                    </p:set>
                                    <p:anim calcmode="lin" valueType="num">
                                      <p:cBhvr>
                                        <p:cTn id="30" dur="500" fill="hold"/>
                                        <p:tgtEl>
                                          <p:spTgt spid="3075"/>
                                        </p:tgtEl>
                                        <p:attrNameLst>
                                          <p:attrName>ppt_w</p:attrName>
                                        </p:attrNameLst>
                                      </p:cBhvr>
                                      <p:tavLst>
                                        <p:tav tm="0">
                                          <p:val>
                                            <p:fltVal val="0"/>
                                          </p:val>
                                        </p:tav>
                                        <p:tav tm="100000">
                                          <p:val>
                                            <p:strVal val="#ppt_w"/>
                                          </p:val>
                                        </p:tav>
                                      </p:tavLst>
                                    </p:anim>
                                    <p:anim calcmode="lin" valueType="num">
                                      <p:cBhvr>
                                        <p:cTn id="31" dur="500" fill="hold"/>
                                        <p:tgtEl>
                                          <p:spTgt spid="3075"/>
                                        </p:tgtEl>
                                        <p:attrNameLst>
                                          <p:attrName>ppt_h</p:attrName>
                                        </p:attrNameLst>
                                      </p:cBhvr>
                                      <p:tavLst>
                                        <p:tav tm="0">
                                          <p:val>
                                            <p:fltVal val="0"/>
                                          </p:val>
                                        </p:tav>
                                        <p:tav tm="100000">
                                          <p:val>
                                            <p:strVal val="#ppt_h"/>
                                          </p:val>
                                        </p:tav>
                                      </p:tavLst>
                                    </p:anim>
                                    <p:animEffect transition="in" filter="fade">
                                      <p:cBhvr>
                                        <p:cTn id="32" dur="500"/>
                                        <p:tgtEl>
                                          <p:spTgt spid="3075"/>
                                        </p:tgtEl>
                                      </p:cBhvr>
                                    </p:animEffect>
                                  </p:childTnLst>
                                  <p:subTnLst>
                                    <p:set>
                                      <p:cBhvr override="childStyle">
                                        <p:cTn dur="1" fill="hold" display="0" masterRel="nextClick" afterEffect="1"/>
                                        <p:tgtEl>
                                          <p:spTgt spid="3075"/>
                                        </p:tgtEl>
                                        <p:attrNameLst>
                                          <p:attrName>style.visibility</p:attrName>
                                        </p:attrNameLst>
                                      </p:cBhvr>
                                      <p:to>
                                        <p:strVal val="hidden"/>
                                      </p:to>
                                    </p:set>
                                  </p:sub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2">
                                            <p:txEl>
                                              <p:pRg st="6" end="6"/>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5044016"/>
          </a:xfrm>
        </p:spPr>
        <p:txBody>
          <a:bodyPr>
            <a:normAutofit/>
          </a:bodyPr>
          <a:lstStyle/>
          <a:p>
            <a:r>
              <a:rPr lang="en-US" dirty="0"/>
              <a:t>Seamless transport chains</a:t>
            </a:r>
          </a:p>
          <a:p>
            <a:pPr lvl="1"/>
            <a:r>
              <a:rPr lang="en-GB" sz="1800" dirty="0"/>
              <a:t>seamless logistics</a:t>
            </a:r>
          </a:p>
          <a:p>
            <a:pPr lvl="1"/>
            <a:r>
              <a:rPr lang="en-GB" sz="1800" dirty="0"/>
              <a:t>seamless national and international travel for passengers</a:t>
            </a:r>
          </a:p>
          <a:p>
            <a:pPr lvl="1"/>
            <a:r>
              <a:rPr lang="en-GB" sz="1800" dirty="0"/>
              <a:t>seamless transport chains as a result of </a:t>
            </a:r>
            <a:r>
              <a:rPr lang="en-GB" sz="1800" dirty="0" err="1"/>
              <a:t>MaaS</a:t>
            </a:r>
            <a:endParaRPr lang="en-GB" sz="1800" dirty="0"/>
          </a:p>
          <a:p>
            <a:pPr lvl="1"/>
            <a:r>
              <a:rPr lang="en-GB" sz="1800" dirty="0"/>
              <a:t>establishment of multimodal centres and intermodal mega-hubs</a:t>
            </a:r>
          </a:p>
          <a:p>
            <a:pPr lvl="1"/>
            <a:r>
              <a:rPr lang="en-GB" sz="1800" dirty="0"/>
              <a:t>integration of all transport modes </a:t>
            </a:r>
          </a:p>
          <a:p>
            <a:r>
              <a:rPr lang="en-GB" dirty="0"/>
              <a:t>Personal air transportation</a:t>
            </a:r>
          </a:p>
          <a:p>
            <a:pPr lvl="1"/>
            <a:r>
              <a:rPr lang="en-US" dirty="0"/>
              <a:t>Flying cars, taxis- by 2030</a:t>
            </a:r>
          </a:p>
          <a:p>
            <a:pPr lvl="1"/>
            <a:r>
              <a:rPr lang="en-GB" dirty="0" err="1"/>
              <a:t>CityAirbus</a:t>
            </a:r>
            <a:r>
              <a:rPr lang="en-GB" dirty="0"/>
              <a:t>, </a:t>
            </a:r>
            <a:r>
              <a:rPr lang="en-GB" dirty="0" err="1"/>
              <a:t>Vahana</a:t>
            </a:r>
            <a:r>
              <a:rPr lang="en-GB" dirty="0"/>
              <a:t>, </a:t>
            </a:r>
            <a:r>
              <a:rPr lang="en-GB" dirty="0" err="1"/>
              <a:t>PopUp</a:t>
            </a:r>
            <a:r>
              <a:rPr lang="en-GB" dirty="0"/>
              <a:t>, </a:t>
            </a:r>
            <a:r>
              <a:rPr lang="en-GB" dirty="0" err="1"/>
              <a:t>Ehang</a:t>
            </a:r>
            <a:r>
              <a:rPr lang="en-GB" dirty="0"/>
              <a:t> 184, </a:t>
            </a:r>
            <a:r>
              <a:rPr lang="en-GB" dirty="0" err="1"/>
              <a:t>Volocopter</a:t>
            </a:r>
            <a:r>
              <a:rPr lang="en-GB" dirty="0"/>
              <a:t> 2X, </a:t>
            </a:r>
            <a:r>
              <a:rPr lang="en-GB" dirty="0" err="1"/>
              <a:t>Lilium</a:t>
            </a:r>
            <a:r>
              <a:rPr lang="en-GB" dirty="0"/>
              <a:t> and Uber Elevate</a:t>
            </a:r>
          </a:p>
          <a:p>
            <a:endParaRPr lang="en-GB" dirty="0"/>
          </a:p>
          <a:p>
            <a:endParaRPr lang="en-GB" dirty="0"/>
          </a:p>
        </p:txBody>
      </p:sp>
      <p:sp>
        <p:nvSpPr>
          <p:cNvPr id="4" name="Title 3"/>
          <p:cNvSpPr>
            <a:spLocks noGrp="1"/>
          </p:cNvSpPr>
          <p:nvPr>
            <p:ph type="title"/>
          </p:nvPr>
        </p:nvSpPr>
        <p:spPr/>
        <p:txBody>
          <a:bodyPr/>
          <a:lstStyle/>
          <a:p>
            <a:r>
              <a:rPr lang="en-US" dirty="0"/>
              <a:t>Dominant transport concepts (</a:t>
            </a:r>
            <a:r>
              <a:rPr lang="en-US" dirty="0" smtClean="0"/>
              <a:t>3/6)</a:t>
            </a:r>
            <a:endParaRPr lang="en-GB" dirty="0"/>
          </a:p>
        </p:txBody>
      </p:sp>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97748" y="4797152"/>
            <a:ext cx="3827240" cy="20608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284454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nodeType="clickEffect">
                                  <p:stCondLst>
                                    <p:cond delay="0"/>
                                  </p:stCondLst>
                                  <p:childTnLst>
                                    <p:set>
                                      <p:cBhvr>
                                        <p:cTn id="28" dur="1" fill="hold">
                                          <p:stCondLst>
                                            <p:cond delay="0"/>
                                          </p:stCondLst>
                                        </p:cTn>
                                        <p:tgtEl>
                                          <p:spTgt spid="4098"/>
                                        </p:tgtEl>
                                        <p:attrNameLst>
                                          <p:attrName>style.visibility</p:attrName>
                                        </p:attrNameLst>
                                      </p:cBhvr>
                                      <p:to>
                                        <p:strVal val="visible"/>
                                      </p:to>
                                    </p:set>
                                    <p:anim calcmode="lin" valueType="num">
                                      <p:cBhvr>
                                        <p:cTn id="29" dur="500" fill="hold"/>
                                        <p:tgtEl>
                                          <p:spTgt spid="4098"/>
                                        </p:tgtEl>
                                        <p:attrNameLst>
                                          <p:attrName>ppt_w</p:attrName>
                                        </p:attrNameLst>
                                      </p:cBhvr>
                                      <p:tavLst>
                                        <p:tav tm="0">
                                          <p:val>
                                            <p:fltVal val="0"/>
                                          </p:val>
                                        </p:tav>
                                        <p:tav tm="100000">
                                          <p:val>
                                            <p:strVal val="#ppt_w"/>
                                          </p:val>
                                        </p:tav>
                                      </p:tavLst>
                                    </p:anim>
                                    <p:anim calcmode="lin" valueType="num">
                                      <p:cBhvr>
                                        <p:cTn id="30" dur="500" fill="hold"/>
                                        <p:tgtEl>
                                          <p:spTgt spid="4098"/>
                                        </p:tgtEl>
                                        <p:attrNameLst>
                                          <p:attrName>ppt_h</p:attrName>
                                        </p:attrNameLst>
                                      </p:cBhvr>
                                      <p:tavLst>
                                        <p:tav tm="0">
                                          <p:val>
                                            <p:fltVal val="0"/>
                                          </p:val>
                                        </p:tav>
                                        <p:tav tm="100000">
                                          <p:val>
                                            <p:strVal val="#ppt_h"/>
                                          </p:val>
                                        </p:tav>
                                      </p:tavLst>
                                    </p:anim>
                                    <p:animEffect transition="in" filter="fade">
                                      <p:cBhvr>
                                        <p:cTn id="31" dur="500"/>
                                        <p:tgtEl>
                                          <p:spTgt spid="4098"/>
                                        </p:tgtEl>
                                      </p:cBhvr>
                                    </p:animEffect>
                                  </p:childTnLst>
                                  <p:subTnLst>
                                    <p:set>
                                      <p:cBhvr override="childStyle">
                                        <p:cTn dur="1" fill="hold" display="0" masterRel="nextClick" afterEffect="1"/>
                                        <p:tgtEl>
                                          <p:spTgt spid="4098"/>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a:t>Delivery drones:</a:t>
            </a:r>
          </a:p>
          <a:p>
            <a:pPr lvl="1"/>
            <a:r>
              <a:rPr lang="en-GB" dirty="0"/>
              <a:t>Amazon, Google, Alibaba, UPS, DHL and Wal-Mart have already started experimenting with such systems </a:t>
            </a:r>
          </a:p>
          <a:p>
            <a:pPr lvl="1"/>
            <a:r>
              <a:rPr lang="en-US" dirty="0"/>
              <a:t>Urban usage or for remote areas</a:t>
            </a:r>
          </a:p>
          <a:p>
            <a:pPr lvl="1"/>
            <a:r>
              <a:rPr lang="en-GB" dirty="0"/>
              <a:t>70.000 drones will deliver about 200 million lightweight parcels across Europe in 2035- SESAR</a:t>
            </a:r>
          </a:p>
          <a:p>
            <a:pPr lvl="1"/>
            <a:r>
              <a:rPr lang="en-US" dirty="0"/>
              <a:t>Adoption before 2030</a:t>
            </a:r>
          </a:p>
          <a:p>
            <a:r>
              <a:rPr lang="en-US" dirty="0"/>
              <a:t>Smart use of travel time</a:t>
            </a:r>
          </a:p>
          <a:p>
            <a:pPr lvl="1"/>
            <a:r>
              <a:rPr lang="en-US" dirty="0"/>
              <a:t>Result of autonomous driving</a:t>
            </a:r>
          </a:p>
          <a:p>
            <a:pPr lvl="1"/>
            <a:r>
              <a:rPr lang="en-GB" dirty="0"/>
              <a:t>surfing the web/car-based media consumption, working/multitasking, studying, sleeping/relaxing, watching movies, online shopping</a:t>
            </a:r>
          </a:p>
          <a:p>
            <a:pPr lvl="1"/>
            <a:endParaRPr lang="en-GB" dirty="0"/>
          </a:p>
        </p:txBody>
      </p:sp>
      <p:sp>
        <p:nvSpPr>
          <p:cNvPr id="4" name="Title 3"/>
          <p:cNvSpPr>
            <a:spLocks noGrp="1"/>
          </p:cNvSpPr>
          <p:nvPr>
            <p:ph type="title"/>
          </p:nvPr>
        </p:nvSpPr>
        <p:spPr/>
        <p:txBody>
          <a:bodyPr/>
          <a:lstStyle/>
          <a:p>
            <a:r>
              <a:rPr lang="en-US" dirty="0"/>
              <a:t>Dominant transport concepts (</a:t>
            </a:r>
            <a:r>
              <a:rPr lang="en-US" dirty="0" smtClean="0"/>
              <a:t>4/6)</a:t>
            </a:r>
            <a:endParaRPr lang="en-GB"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60032" y="1623708"/>
            <a:ext cx="4254376" cy="29993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808444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5122"/>
                                        </p:tgtEl>
                                        <p:attrNameLst>
                                          <p:attrName>style.visibility</p:attrName>
                                        </p:attrNameLst>
                                      </p:cBhvr>
                                      <p:to>
                                        <p:strVal val="visible"/>
                                      </p:to>
                                    </p:set>
                                    <p:anim calcmode="lin" valueType="num">
                                      <p:cBhvr>
                                        <p:cTn id="19" dur="500" fill="hold"/>
                                        <p:tgtEl>
                                          <p:spTgt spid="5122"/>
                                        </p:tgtEl>
                                        <p:attrNameLst>
                                          <p:attrName>ppt_w</p:attrName>
                                        </p:attrNameLst>
                                      </p:cBhvr>
                                      <p:tavLst>
                                        <p:tav tm="0">
                                          <p:val>
                                            <p:fltVal val="0"/>
                                          </p:val>
                                        </p:tav>
                                        <p:tav tm="100000">
                                          <p:val>
                                            <p:strVal val="#ppt_w"/>
                                          </p:val>
                                        </p:tav>
                                      </p:tavLst>
                                    </p:anim>
                                    <p:anim calcmode="lin" valueType="num">
                                      <p:cBhvr>
                                        <p:cTn id="20" dur="500" fill="hold"/>
                                        <p:tgtEl>
                                          <p:spTgt spid="5122"/>
                                        </p:tgtEl>
                                        <p:attrNameLst>
                                          <p:attrName>ppt_h</p:attrName>
                                        </p:attrNameLst>
                                      </p:cBhvr>
                                      <p:tavLst>
                                        <p:tav tm="0">
                                          <p:val>
                                            <p:fltVal val="0"/>
                                          </p:val>
                                        </p:tav>
                                        <p:tav tm="100000">
                                          <p:val>
                                            <p:strVal val="#ppt_h"/>
                                          </p:val>
                                        </p:tav>
                                      </p:tavLst>
                                    </p:anim>
                                    <p:animEffect transition="in" filter="fade">
                                      <p:cBhvr>
                                        <p:cTn id="21" dur="500"/>
                                        <p:tgtEl>
                                          <p:spTgt spid="5122"/>
                                        </p:tgtEl>
                                      </p:cBhvr>
                                    </p:animEffect>
                                  </p:childTnLst>
                                  <p:subTnLst>
                                    <p:set>
                                      <p:cBhvr override="childStyle">
                                        <p:cTn dur="1" fill="hold" display="0" masterRel="nextClick" afterEffect="1"/>
                                        <p:tgtEl>
                                          <p:spTgt spid="5122"/>
                                        </p:tgtEl>
                                        <p:attrNameLst>
                                          <p:attrName>style.visibility</p:attrName>
                                        </p:attrNameLst>
                                      </p:cBhvr>
                                      <p:to>
                                        <p:strVal val="hidden"/>
                                      </p:to>
                                    </p:set>
                                  </p:sub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2">
                                            <p:txEl>
                                              <p:pRg st="5" end="5"/>
                                            </p:txEl>
                                          </p:spTgt>
                                        </p:tgtEl>
                                        <p:attrNameLst>
                                          <p:attrName>style.visibility</p:attrName>
                                        </p:attrNameLst>
                                      </p:cBhvr>
                                      <p:to>
                                        <p:strVal val="visible"/>
                                      </p:to>
                                    </p:set>
                                  </p:childTnLst>
                                </p:cTn>
                              </p:par>
                              <p:par>
                                <p:cTn id="26" presetID="1" presetClass="entr" presetSubtype="0" fill="hold"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childTnLst>
                                </p:cTn>
                              </p:par>
                              <p:par>
                                <p:cTn id="28" presetID="1" presetClass="entr" presetSubtype="0" fill="hold" nodeType="withEffect">
                                  <p:stCondLst>
                                    <p:cond delay="0"/>
                                  </p:stCondLst>
                                  <p:childTnLst>
                                    <p:set>
                                      <p:cBhvr>
                                        <p:cTn id="29"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High speed rail</a:t>
            </a:r>
          </a:p>
          <a:p>
            <a:pPr lvl="1"/>
            <a:r>
              <a:rPr lang="en-GB" sz="2000" dirty="0"/>
              <a:t>High-speed rail as an attractive alternative to aviation, especially for medium and even long-distance passenger travel</a:t>
            </a:r>
          </a:p>
          <a:p>
            <a:pPr lvl="1"/>
            <a:r>
              <a:rPr lang="en-GB" sz="2000" dirty="0"/>
              <a:t>High-speed rail as a cheaper, greener and more sustainable transport alternative</a:t>
            </a:r>
          </a:p>
          <a:p>
            <a:pPr lvl="1"/>
            <a:r>
              <a:rPr lang="en-GB" sz="2000" dirty="0"/>
              <a:t>Need for a complete European high-speed rail network</a:t>
            </a:r>
          </a:p>
          <a:p>
            <a:r>
              <a:rPr lang="en-US" sz="2400" dirty="0"/>
              <a:t>Hyperloop</a:t>
            </a:r>
          </a:p>
          <a:p>
            <a:pPr lvl="1"/>
            <a:r>
              <a:rPr lang="en-GB" sz="2000" dirty="0"/>
              <a:t>Virgin Hyperloop One, that aims to provide Dubai by 2021 </a:t>
            </a:r>
          </a:p>
          <a:p>
            <a:pPr lvl="1"/>
            <a:r>
              <a:rPr lang="en-GB" sz="2000" dirty="0" err="1"/>
              <a:t>TransPod</a:t>
            </a:r>
            <a:r>
              <a:rPr lang="en-GB" sz="2000" dirty="0"/>
              <a:t> that is focused on building a Toronto-Montreal </a:t>
            </a:r>
            <a:r>
              <a:rPr lang="en-GB" sz="2000" dirty="0" err="1"/>
              <a:t>hyperloop</a:t>
            </a:r>
            <a:r>
              <a:rPr lang="en-GB" sz="2000" dirty="0"/>
              <a:t>. </a:t>
            </a:r>
          </a:p>
        </p:txBody>
      </p:sp>
      <p:sp>
        <p:nvSpPr>
          <p:cNvPr id="4" name="Title 3"/>
          <p:cNvSpPr>
            <a:spLocks noGrp="1"/>
          </p:cNvSpPr>
          <p:nvPr>
            <p:ph type="title"/>
          </p:nvPr>
        </p:nvSpPr>
        <p:spPr/>
        <p:txBody>
          <a:bodyPr/>
          <a:lstStyle/>
          <a:p>
            <a:r>
              <a:rPr lang="en-US" dirty="0"/>
              <a:t>Dominant transport concepts (</a:t>
            </a:r>
            <a:r>
              <a:rPr lang="en-US" dirty="0" smtClean="0"/>
              <a:t>5/6)</a:t>
            </a:r>
            <a:endParaRPr lang="en-GB" dirty="0"/>
          </a:p>
        </p:txBody>
      </p:sp>
    </p:spTree>
    <p:extLst>
      <p:ext uri="{BB962C8B-B14F-4D97-AF65-F5344CB8AC3E}">
        <p14:creationId xmlns:p14="http://schemas.microsoft.com/office/powerpoint/2010/main" val="835425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4900000"/>
          </a:xfrm>
        </p:spPr>
        <p:txBody>
          <a:bodyPr/>
          <a:lstStyle/>
          <a:p>
            <a:r>
              <a:rPr lang="en-US" dirty="0"/>
              <a:t>Freight consolidation hubs/distribution </a:t>
            </a:r>
            <a:r>
              <a:rPr lang="en-US" dirty="0" err="1"/>
              <a:t>centres</a:t>
            </a:r>
            <a:endParaRPr lang="en-US" dirty="0"/>
          </a:p>
          <a:p>
            <a:pPr lvl="1"/>
            <a:r>
              <a:rPr lang="en-US" dirty="0"/>
              <a:t>Potential use at </a:t>
            </a:r>
            <a:r>
              <a:rPr lang="en-GB" dirty="0"/>
              <a:t>port, airport, market, rail inland hub centric or at the outskirts of cities</a:t>
            </a:r>
          </a:p>
          <a:p>
            <a:pPr lvl="1"/>
            <a:r>
              <a:rPr lang="en-GB" dirty="0"/>
              <a:t>Shifting the distribution of freight to inner city using smaller electric vehicles or during night time using autonomous vehicles</a:t>
            </a:r>
          </a:p>
          <a:p>
            <a:pPr lvl="1"/>
            <a:r>
              <a:rPr lang="en-US" dirty="0"/>
              <a:t>Automation will be required</a:t>
            </a:r>
          </a:p>
          <a:p>
            <a:r>
              <a:rPr lang="en-GB" dirty="0"/>
              <a:t>Superfast Ground and Underground Transportation, Cargo Tubes, Underground Freight Pipelines</a:t>
            </a:r>
          </a:p>
          <a:p>
            <a:pPr lvl="1"/>
            <a:r>
              <a:rPr lang="en-US" dirty="0" err="1"/>
              <a:t>CargoCap</a:t>
            </a:r>
            <a:r>
              <a:rPr lang="en-US" dirty="0"/>
              <a:t> </a:t>
            </a:r>
          </a:p>
          <a:p>
            <a:pPr lvl="1"/>
            <a:r>
              <a:rPr lang="en-US" dirty="0"/>
              <a:t>Cargo sous terrain (CST)</a:t>
            </a:r>
          </a:p>
        </p:txBody>
      </p:sp>
      <p:sp>
        <p:nvSpPr>
          <p:cNvPr id="4" name="Title 3"/>
          <p:cNvSpPr>
            <a:spLocks noGrp="1"/>
          </p:cNvSpPr>
          <p:nvPr>
            <p:ph type="title"/>
          </p:nvPr>
        </p:nvSpPr>
        <p:spPr/>
        <p:txBody>
          <a:bodyPr/>
          <a:lstStyle/>
          <a:p>
            <a:r>
              <a:rPr lang="en-US" dirty="0"/>
              <a:t>Dominant transport concepts (</a:t>
            </a:r>
            <a:r>
              <a:rPr lang="en-US" dirty="0" smtClean="0"/>
              <a:t>6/6)</a:t>
            </a:r>
            <a:endParaRPr lang="en-GB"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91880" y="1052735"/>
            <a:ext cx="5364596" cy="42916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558519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nodeType="clickEffect">
                                  <p:stCondLst>
                                    <p:cond delay="0"/>
                                  </p:stCondLst>
                                  <p:childTnLst>
                                    <p:set>
                                      <p:cBhvr>
                                        <p:cTn id="24" dur="1" fill="hold">
                                          <p:stCondLst>
                                            <p:cond delay="0"/>
                                          </p:stCondLst>
                                        </p:cTn>
                                        <p:tgtEl>
                                          <p:spTgt spid="6146"/>
                                        </p:tgtEl>
                                        <p:attrNameLst>
                                          <p:attrName>style.visibility</p:attrName>
                                        </p:attrNameLst>
                                      </p:cBhvr>
                                      <p:to>
                                        <p:strVal val="visible"/>
                                      </p:to>
                                    </p:set>
                                    <p:anim calcmode="lin" valueType="num">
                                      <p:cBhvr>
                                        <p:cTn id="25" dur="500" fill="hold"/>
                                        <p:tgtEl>
                                          <p:spTgt spid="6146"/>
                                        </p:tgtEl>
                                        <p:attrNameLst>
                                          <p:attrName>ppt_w</p:attrName>
                                        </p:attrNameLst>
                                      </p:cBhvr>
                                      <p:tavLst>
                                        <p:tav tm="0">
                                          <p:val>
                                            <p:fltVal val="0"/>
                                          </p:val>
                                        </p:tav>
                                        <p:tav tm="100000">
                                          <p:val>
                                            <p:strVal val="#ppt_w"/>
                                          </p:val>
                                        </p:tav>
                                      </p:tavLst>
                                    </p:anim>
                                    <p:anim calcmode="lin" valueType="num">
                                      <p:cBhvr>
                                        <p:cTn id="26" dur="500" fill="hold"/>
                                        <p:tgtEl>
                                          <p:spTgt spid="6146"/>
                                        </p:tgtEl>
                                        <p:attrNameLst>
                                          <p:attrName>ppt_h</p:attrName>
                                        </p:attrNameLst>
                                      </p:cBhvr>
                                      <p:tavLst>
                                        <p:tav tm="0">
                                          <p:val>
                                            <p:fltVal val="0"/>
                                          </p:val>
                                        </p:tav>
                                        <p:tav tm="100000">
                                          <p:val>
                                            <p:strVal val="#ppt_h"/>
                                          </p:val>
                                        </p:tav>
                                      </p:tavLst>
                                    </p:anim>
                                    <p:animEffect transition="in" filter="fade">
                                      <p:cBhvr>
                                        <p:cTn id="27" dur="500"/>
                                        <p:tgtEl>
                                          <p:spTgt spid="6146"/>
                                        </p:tgtEl>
                                      </p:cBhvr>
                                    </p:animEffect>
                                  </p:childTnLst>
                                  <p:subTnLst>
                                    <p:set>
                                      <p:cBhvr override="childStyle">
                                        <p:cTn dur="1" fill="hold" display="0" masterRel="nextClick" afterEffect="1"/>
                                        <p:tgtEl>
                                          <p:spTgt spid="6146"/>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96752"/>
            <a:ext cx="8229600" cy="4972008"/>
          </a:xfrm>
        </p:spPr>
        <p:txBody>
          <a:bodyPr>
            <a:normAutofit lnSpcReduction="10000"/>
          </a:bodyPr>
          <a:lstStyle/>
          <a:p>
            <a:r>
              <a:rPr lang="en-US" dirty="0"/>
              <a:t>Researched how passengers and goods will be transported in the future based on literature review</a:t>
            </a:r>
          </a:p>
          <a:p>
            <a:r>
              <a:rPr lang="en-US" dirty="0"/>
              <a:t>Defined the term transport </a:t>
            </a:r>
            <a:r>
              <a:rPr lang="en-US" dirty="0" smtClean="0"/>
              <a:t>concepts</a:t>
            </a:r>
          </a:p>
          <a:p>
            <a:pPr lvl="1"/>
            <a:r>
              <a:rPr lang="en-GB" dirty="0"/>
              <a:t>Automation across all transport </a:t>
            </a:r>
            <a:r>
              <a:rPr lang="en-GB" dirty="0" smtClean="0"/>
              <a:t>sectors</a:t>
            </a:r>
          </a:p>
          <a:p>
            <a:pPr lvl="1"/>
            <a:r>
              <a:rPr lang="en-GB" dirty="0"/>
              <a:t>Shared mobility, on-demand mobility, </a:t>
            </a:r>
            <a:r>
              <a:rPr lang="en-GB" dirty="0" err="1"/>
              <a:t>MaaS</a:t>
            </a:r>
            <a:r>
              <a:rPr lang="en-GB" dirty="0"/>
              <a:t>, </a:t>
            </a:r>
            <a:r>
              <a:rPr lang="en-GB" dirty="0" err="1"/>
              <a:t>TaaS</a:t>
            </a:r>
            <a:r>
              <a:rPr lang="en-GB" dirty="0"/>
              <a:t>, </a:t>
            </a:r>
            <a:r>
              <a:rPr lang="en-GB" dirty="0" err="1"/>
              <a:t>FaaS</a:t>
            </a:r>
            <a:r>
              <a:rPr lang="en-GB" dirty="0"/>
              <a:t>, </a:t>
            </a:r>
            <a:r>
              <a:rPr lang="en-GB" dirty="0" err="1" smtClean="0"/>
              <a:t>LaaS</a:t>
            </a:r>
            <a:endParaRPr lang="en-GB" dirty="0" smtClean="0"/>
          </a:p>
          <a:p>
            <a:pPr lvl="1"/>
            <a:r>
              <a:rPr lang="en-GB" dirty="0" smtClean="0"/>
              <a:t>Electrification</a:t>
            </a:r>
          </a:p>
          <a:p>
            <a:pPr lvl="1"/>
            <a:r>
              <a:rPr lang="en-GB" dirty="0"/>
              <a:t>Seamless transport </a:t>
            </a:r>
            <a:r>
              <a:rPr lang="en-GB" dirty="0" smtClean="0"/>
              <a:t>chains</a:t>
            </a:r>
          </a:p>
          <a:p>
            <a:pPr lvl="1"/>
            <a:r>
              <a:rPr lang="en-GB" dirty="0"/>
              <a:t>Personal air </a:t>
            </a:r>
            <a:r>
              <a:rPr lang="en-GB" dirty="0" smtClean="0"/>
              <a:t>transportation</a:t>
            </a:r>
          </a:p>
          <a:p>
            <a:pPr lvl="1"/>
            <a:r>
              <a:rPr lang="en-GB" dirty="0"/>
              <a:t>Delivery </a:t>
            </a:r>
            <a:r>
              <a:rPr lang="en-GB" dirty="0" smtClean="0"/>
              <a:t>drones</a:t>
            </a:r>
          </a:p>
          <a:p>
            <a:pPr lvl="1"/>
            <a:r>
              <a:rPr lang="en-GB" dirty="0"/>
              <a:t>High speed rail</a:t>
            </a:r>
          </a:p>
          <a:p>
            <a:pPr lvl="1"/>
            <a:r>
              <a:rPr lang="en-GB" dirty="0" smtClean="0"/>
              <a:t>Freight </a:t>
            </a:r>
            <a:r>
              <a:rPr lang="en-GB" dirty="0"/>
              <a:t>consolidation hubs/distribution </a:t>
            </a:r>
            <a:r>
              <a:rPr lang="en-GB" dirty="0" smtClean="0"/>
              <a:t>centres</a:t>
            </a:r>
          </a:p>
          <a:p>
            <a:pPr lvl="1"/>
            <a:r>
              <a:rPr lang="en-GB" dirty="0"/>
              <a:t>Superfast Ground and Underground Transportation, </a:t>
            </a:r>
          </a:p>
          <a:p>
            <a:endParaRPr lang="en-GB" dirty="0"/>
          </a:p>
          <a:p>
            <a:endParaRPr lang="en-GB" dirty="0" smtClean="0"/>
          </a:p>
          <a:p>
            <a:endParaRPr lang="en-GB" dirty="0"/>
          </a:p>
          <a:p>
            <a:endParaRPr lang="en-GB" dirty="0"/>
          </a:p>
          <a:p>
            <a:endParaRPr lang="en-US" dirty="0"/>
          </a:p>
        </p:txBody>
      </p:sp>
      <p:sp>
        <p:nvSpPr>
          <p:cNvPr id="4" name="Title 3"/>
          <p:cNvSpPr>
            <a:spLocks noGrp="1"/>
          </p:cNvSpPr>
          <p:nvPr>
            <p:ph type="title"/>
          </p:nvPr>
        </p:nvSpPr>
        <p:spPr/>
        <p:txBody>
          <a:bodyPr/>
          <a:lstStyle/>
          <a:p>
            <a:r>
              <a:rPr lang="en-US" dirty="0"/>
              <a:t>5</a:t>
            </a:r>
            <a:r>
              <a:rPr lang="el-GR" dirty="0" smtClean="0"/>
              <a:t>. </a:t>
            </a:r>
            <a:r>
              <a:rPr lang="en-US" dirty="0"/>
              <a:t>Conclusions</a:t>
            </a:r>
            <a:endParaRPr lang="en-GB" dirty="0"/>
          </a:p>
        </p:txBody>
      </p:sp>
    </p:spTree>
    <p:extLst>
      <p:ext uri="{BB962C8B-B14F-4D97-AF65-F5344CB8AC3E}">
        <p14:creationId xmlns:p14="http://schemas.microsoft.com/office/powerpoint/2010/main" val="63438674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5607759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Introduction</a:t>
            </a:r>
          </a:p>
          <a:p>
            <a:r>
              <a:rPr lang="en-US" dirty="0" smtClean="0"/>
              <a:t>Aim of the work- Methodology</a:t>
            </a:r>
          </a:p>
          <a:p>
            <a:r>
              <a:rPr lang="en-US" dirty="0" smtClean="0"/>
              <a:t>Identified transport concepts</a:t>
            </a:r>
          </a:p>
          <a:p>
            <a:r>
              <a:rPr lang="en-US" dirty="0" smtClean="0"/>
              <a:t>Conclusions</a:t>
            </a:r>
            <a:endParaRPr lang="en-GB" dirty="0"/>
          </a:p>
        </p:txBody>
      </p:sp>
      <p:sp>
        <p:nvSpPr>
          <p:cNvPr id="3" name="Slide Number Placeholder 2"/>
          <p:cNvSpPr>
            <a:spLocks noGrp="1"/>
          </p:cNvSpPr>
          <p:nvPr>
            <p:ph type="sldNum" sz="quarter" idx="12"/>
          </p:nvPr>
        </p:nvSpPr>
        <p:spPr/>
        <p:txBody>
          <a:bodyPr/>
          <a:lstStyle/>
          <a:p>
            <a:fld id="{7255B532-1610-46B8-8F4F-34EC954E1E63}" type="slidenum">
              <a:rPr lang="el-GR" smtClean="0"/>
              <a:t>2</a:t>
            </a:fld>
            <a:endParaRPr lang="el-GR"/>
          </a:p>
        </p:txBody>
      </p:sp>
      <p:sp>
        <p:nvSpPr>
          <p:cNvPr id="4" name="Title 3"/>
          <p:cNvSpPr>
            <a:spLocks noGrp="1"/>
          </p:cNvSpPr>
          <p:nvPr>
            <p:ph type="title"/>
          </p:nvPr>
        </p:nvSpPr>
        <p:spPr/>
        <p:txBody>
          <a:bodyPr/>
          <a:lstStyle/>
          <a:p>
            <a:r>
              <a:rPr lang="en-US" dirty="0" smtClean="0"/>
              <a:t>Contents</a:t>
            </a:r>
            <a:endParaRPr lang="en-GB" dirty="0"/>
          </a:p>
        </p:txBody>
      </p:sp>
    </p:spTree>
    <p:extLst>
      <p:ext uri="{BB962C8B-B14F-4D97-AF65-F5344CB8AC3E}">
        <p14:creationId xmlns:p14="http://schemas.microsoft.com/office/powerpoint/2010/main" val="27987868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3528" y="1052736"/>
            <a:ext cx="8229600" cy="5472608"/>
          </a:xfrm>
        </p:spPr>
        <p:txBody>
          <a:bodyPr>
            <a:normAutofit/>
          </a:bodyPr>
          <a:lstStyle/>
          <a:p>
            <a:r>
              <a:rPr lang="en-US" sz="2400" dirty="0" smtClean="0"/>
              <a:t>The EU transport sector plays significant role in ensuring sustainable economic growth. </a:t>
            </a:r>
          </a:p>
          <a:p>
            <a:pPr lvl="1"/>
            <a:r>
              <a:rPr lang="en-GB" sz="2000" dirty="0" smtClean="0"/>
              <a:t>10 million jobs representing 4.6% GDP</a:t>
            </a:r>
          </a:p>
          <a:p>
            <a:pPr lvl="1"/>
            <a:r>
              <a:rPr lang="en-US" sz="2000" dirty="0" smtClean="0"/>
              <a:t>Better quality of life</a:t>
            </a:r>
          </a:p>
          <a:p>
            <a:pPr lvl="1"/>
            <a:r>
              <a:rPr lang="en-US" sz="2000" dirty="0" smtClean="0"/>
              <a:t>Movement of goods, people, services</a:t>
            </a:r>
          </a:p>
          <a:p>
            <a:r>
              <a:rPr lang="en-US" sz="2400" dirty="0" smtClean="0"/>
              <a:t>  Major challenges include:</a:t>
            </a:r>
          </a:p>
          <a:p>
            <a:pPr lvl="1"/>
            <a:r>
              <a:rPr lang="en-GB" sz="2000" dirty="0"/>
              <a:t>traffic </a:t>
            </a:r>
            <a:r>
              <a:rPr lang="en-GB" sz="2000" dirty="0" smtClean="0"/>
              <a:t>congestion, </a:t>
            </a:r>
            <a:r>
              <a:rPr lang="en-GB" sz="2000" dirty="0"/>
              <a:t>oil </a:t>
            </a:r>
            <a:r>
              <a:rPr lang="en-GB" sz="2000" dirty="0" smtClean="0"/>
              <a:t>dep</a:t>
            </a:r>
            <a:r>
              <a:rPr lang="en-US" sz="2000" dirty="0" smtClean="0"/>
              <a:t>e</a:t>
            </a:r>
            <a:r>
              <a:rPr lang="en-GB" sz="2000" dirty="0" err="1" smtClean="0"/>
              <a:t>ndency</a:t>
            </a:r>
            <a:r>
              <a:rPr lang="en-GB" sz="2000" dirty="0"/>
              <a:t>, greenhouse gas emissions, </a:t>
            </a:r>
            <a:r>
              <a:rPr lang="en-GB" sz="2000" dirty="0" smtClean="0"/>
              <a:t>ag</a:t>
            </a:r>
            <a:r>
              <a:rPr lang="en-US" sz="2000" dirty="0"/>
              <a:t>e</a:t>
            </a:r>
            <a:r>
              <a:rPr lang="en-GB" sz="2000" dirty="0" err="1" smtClean="0"/>
              <a:t>ing</a:t>
            </a:r>
            <a:r>
              <a:rPr lang="en-GB" sz="2000" dirty="0" smtClean="0"/>
              <a:t> infrastructure, growing competition from other transport markets</a:t>
            </a:r>
          </a:p>
          <a:p>
            <a:r>
              <a:rPr lang="en-GB" sz="2400" dirty="0" smtClean="0"/>
              <a:t>To overcome current </a:t>
            </a:r>
            <a:r>
              <a:rPr lang="en-GB" sz="2400" dirty="0"/>
              <a:t>and future </a:t>
            </a:r>
            <a:r>
              <a:rPr lang="en-GB" sz="2400" dirty="0" smtClean="0"/>
              <a:t>challenges </a:t>
            </a:r>
          </a:p>
          <a:p>
            <a:pPr lvl="1"/>
            <a:r>
              <a:rPr lang="en-GB" sz="2000" dirty="0" smtClean="0"/>
              <a:t>innovative </a:t>
            </a:r>
            <a:r>
              <a:rPr lang="en-GB" sz="2000" dirty="0"/>
              <a:t>transport solutions </a:t>
            </a:r>
            <a:endParaRPr lang="en-GB" sz="2000" dirty="0" smtClean="0"/>
          </a:p>
          <a:p>
            <a:pPr lvl="1"/>
            <a:r>
              <a:rPr lang="en-GB" sz="2000" dirty="0"/>
              <a:t>R</a:t>
            </a:r>
            <a:r>
              <a:rPr lang="en-GB" sz="2000" dirty="0" smtClean="0"/>
              <a:t>esearch </a:t>
            </a:r>
            <a:r>
              <a:rPr lang="en-GB" sz="2000" dirty="0"/>
              <a:t>and </a:t>
            </a:r>
            <a:r>
              <a:rPr lang="en-GB" sz="2000" dirty="0" smtClean="0"/>
              <a:t>innovation (R&amp;I</a:t>
            </a:r>
            <a:r>
              <a:rPr lang="en-GB" sz="2000" dirty="0"/>
              <a:t>) </a:t>
            </a:r>
            <a:r>
              <a:rPr lang="en-GB" sz="2000" dirty="0" smtClean="0"/>
              <a:t>support </a:t>
            </a:r>
          </a:p>
          <a:p>
            <a:r>
              <a:rPr lang="en-US" sz="2000" dirty="0" smtClean="0"/>
              <a:t>The EU transport system is in transitional period</a:t>
            </a:r>
          </a:p>
          <a:p>
            <a:r>
              <a:rPr lang="en-US" sz="2000" dirty="0" smtClean="0"/>
              <a:t>New disruptive transport concepts and technologies are emerging</a:t>
            </a:r>
            <a:endParaRPr lang="en-GB" sz="2000" dirty="0"/>
          </a:p>
          <a:p>
            <a:endParaRPr lang="en-GB" dirty="0"/>
          </a:p>
        </p:txBody>
      </p:sp>
      <p:sp>
        <p:nvSpPr>
          <p:cNvPr id="3" name="Slide Number Placeholder 2"/>
          <p:cNvSpPr>
            <a:spLocks noGrp="1"/>
          </p:cNvSpPr>
          <p:nvPr>
            <p:ph type="sldNum" sz="quarter" idx="12"/>
          </p:nvPr>
        </p:nvSpPr>
        <p:spPr/>
        <p:txBody>
          <a:bodyPr/>
          <a:lstStyle/>
          <a:p>
            <a:fld id="{7255B532-1610-46B8-8F4F-34EC954E1E63}" type="slidenum">
              <a:rPr lang="el-GR" smtClean="0"/>
              <a:t>3</a:t>
            </a:fld>
            <a:endParaRPr lang="el-GR"/>
          </a:p>
        </p:txBody>
      </p:sp>
      <p:sp>
        <p:nvSpPr>
          <p:cNvPr id="4" name="Title 3"/>
          <p:cNvSpPr>
            <a:spLocks noGrp="1"/>
          </p:cNvSpPr>
          <p:nvPr>
            <p:ph type="title"/>
          </p:nvPr>
        </p:nvSpPr>
        <p:spPr>
          <a:xfrm>
            <a:off x="457200" y="274638"/>
            <a:ext cx="6203032" cy="778098"/>
          </a:xfrm>
        </p:spPr>
        <p:txBody>
          <a:bodyPr/>
          <a:lstStyle/>
          <a:p>
            <a:r>
              <a:rPr lang="en-US" dirty="0" smtClean="0"/>
              <a:t>1. Introduction</a:t>
            </a:r>
            <a:endParaRPr lang="en-GB" dirty="0"/>
          </a:p>
        </p:txBody>
      </p:sp>
    </p:spTree>
    <p:extLst>
      <p:ext uri="{BB962C8B-B14F-4D97-AF65-F5344CB8AC3E}">
        <p14:creationId xmlns:p14="http://schemas.microsoft.com/office/powerpoint/2010/main" val="2771254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6851104" cy="778098"/>
          </a:xfrm>
        </p:spPr>
        <p:txBody>
          <a:bodyPr/>
          <a:lstStyle/>
          <a:p>
            <a:r>
              <a:rPr lang="en-US" dirty="0"/>
              <a:t>2</a:t>
            </a:r>
            <a:r>
              <a:rPr lang="en-US" dirty="0" smtClean="0"/>
              <a:t>. Methodology </a:t>
            </a:r>
            <a:endParaRPr lang="el-GR" dirty="0"/>
          </a:p>
        </p:txBody>
      </p:sp>
      <p:sp>
        <p:nvSpPr>
          <p:cNvPr id="5" name="Content Placeholder 4"/>
          <p:cNvSpPr>
            <a:spLocks noGrp="1"/>
          </p:cNvSpPr>
          <p:nvPr>
            <p:ph idx="1"/>
          </p:nvPr>
        </p:nvSpPr>
        <p:spPr>
          <a:xfrm>
            <a:off x="395536" y="1124745"/>
            <a:ext cx="7776864" cy="4320480"/>
          </a:xfrm>
        </p:spPr>
        <p:txBody>
          <a:bodyPr>
            <a:normAutofit fontScale="92500" lnSpcReduction="20000"/>
          </a:bodyPr>
          <a:lstStyle/>
          <a:p>
            <a:pPr marL="109728" indent="0">
              <a:buNone/>
            </a:pPr>
            <a:r>
              <a:rPr lang="en-US" sz="2800" u="sng" dirty="0" smtClean="0"/>
              <a:t>Aim</a:t>
            </a:r>
            <a:endParaRPr lang="en-GB" sz="2800" u="sng" dirty="0" smtClean="0"/>
          </a:p>
          <a:p>
            <a:r>
              <a:rPr lang="en-GB" sz="2800" dirty="0" smtClean="0"/>
              <a:t>Identify </a:t>
            </a:r>
            <a:r>
              <a:rPr lang="en-GB" sz="2800" dirty="0"/>
              <a:t>key trends regarding the transport concepts of the </a:t>
            </a:r>
            <a:r>
              <a:rPr lang="en-GB" sz="2800" dirty="0" smtClean="0"/>
              <a:t>future</a:t>
            </a:r>
          </a:p>
          <a:p>
            <a:r>
              <a:rPr lang="en-US" sz="2800" dirty="0"/>
              <a:t>Indicate how people and goods will be transported in the future based on literature</a:t>
            </a:r>
          </a:p>
          <a:p>
            <a:pPr lvl="1"/>
            <a:r>
              <a:rPr lang="en-US" sz="2000" dirty="0"/>
              <a:t>Passenger</a:t>
            </a:r>
          </a:p>
          <a:p>
            <a:pPr lvl="1"/>
            <a:r>
              <a:rPr lang="en-US" sz="2000" dirty="0"/>
              <a:t>Freight</a:t>
            </a:r>
          </a:p>
          <a:p>
            <a:endParaRPr lang="en-GB" sz="2800" dirty="0" smtClean="0"/>
          </a:p>
          <a:p>
            <a:r>
              <a:rPr lang="en-US" sz="2800" dirty="0" smtClean="0"/>
              <a:t>Desk research on :</a:t>
            </a:r>
          </a:p>
          <a:p>
            <a:pPr lvl="1"/>
            <a:r>
              <a:rPr lang="en-US" sz="2400" dirty="0" smtClean="0"/>
              <a:t>Forward looking research transport research projects</a:t>
            </a:r>
            <a:r>
              <a:rPr lang="en-GB" sz="2400" dirty="0" smtClean="0"/>
              <a:t> -</a:t>
            </a:r>
            <a:r>
              <a:rPr lang="en-US" sz="2000" dirty="0" smtClean="0"/>
              <a:t>Mobility4EU,FUTRE,RACE </a:t>
            </a:r>
            <a:r>
              <a:rPr lang="en-US" sz="2000" dirty="0"/>
              <a:t>2050, OPTIMISM, METRIC, </a:t>
            </a:r>
            <a:r>
              <a:rPr lang="en-US" sz="2000" dirty="0" smtClean="0"/>
              <a:t>IKNOW</a:t>
            </a:r>
            <a:endParaRPr lang="en-US" sz="2000" dirty="0"/>
          </a:p>
          <a:p>
            <a:pPr lvl="1"/>
            <a:r>
              <a:rPr lang="en-US" sz="2000" dirty="0"/>
              <a:t>Transport industry forward looking reports/  technology-oriented websites and private/initiatives</a:t>
            </a:r>
          </a:p>
          <a:p>
            <a:endParaRPr lang="en-US" sz="2000" dirty="0"/>
          </a:p>
          <a:p>
            <a:pPr marL="109728" indent="0">
              <a:buNone/>
            </a:pPr>
            <a:endParaRPr lang="en-US" sz="2000" dirty="0"/>
          </a:p>
          <a:p>
            <a:pPr lvl="1"/>
            <a:endParaRPr lang="en-GB" sz="1600" dirty="0"/>
          </a:p>
          <a:p>
            <a:pPr lvl="1"/>
            <a:endParaRPr lang="en-GB" sz="1600" dirty="0"/>
          </a:p>
          <a:p>
            <a:endParaRPr lang="en-GB" sz="20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09027" y="5229200"/>
            <a:ext cx="6799477" cy="1628800"/>
          </a:xfrm>
          <a:prstGeom prst="rect">
            <a:avLst/>
          </a:prstGeom>
          <a:solidFill>
            <a:schemeClr val="bg1"/>
          </a:solidFill>
          <a:ln>
            <a:noFill/>
          </a:ln>
          <a:effectLst/>
        </p:spPr>
      </p:pic>
    </p:spTree>
    <p:extLst>
      <p:ext uri="{BB962C8B-B14F-4D97-AF65-F5344CB8AC3E}">
        <p14:creationId xmlns:p14="http://schemas.microsoft.com/office/powerpoint/2010/main" val="367800199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1484784"/>
            <a:ext cx="8229600" cy="4525963"/>
          </a:xfrm>
        </p:spPr>
        <p:txBody>
          <a:bodyPr>
            <a:normAutofit/>
          </a:bodyPr>
          <a:lstStyle/>
          <a:p>
            <a:r>
              <a:rPr lang="en-US" dirty="0"/>
              <a:t>Literature gap for precise definition</a:t>
            </a:r>
          </a:p>
          <a:p>
            <a:endParaRPr lang="en-GB" dirty="0"/>
          </a:p>
          <a:p>
            <a:r>
              <a:rPr lang="en-GB" dirty="0"/>
              <a:t>Definition: </a:t>
            </a:r>
            <a:r>
              <a:rPr lang="en-GB" b="1" i="1" dirty="0"/>
              <a:t>a concept or idea that presents how mobility takes place between two places, referring to the movement of passengers or freight. It may also describe the vehicle and the way that transportation or mobility takes place</a:t>
            </a:r>
          </a:p>
        </p:txBody>
      </p:sp>
      <p:sp>
        <p:nvSpPr>
          <p:cNvPr id="4" name="Title 3"/>
          <p:cNvSpPr>
            <a:spLocks noGrp="1"/>
          </p:cNvSpPr>
          <p:nvPr>
            <p:ph type="title"/>
          </p:nvPr>
        </p:nvSpPr>
        <p:spPr/>
        <p:txBody>
          <a:bodyPr/>
          <a:lstStyle/>
          <a:p>
            <a:r>
              <a:rPr lang="en-US" dirty="0"/>
              <a:t>2</a:t>
            </a:r>
            <a:r>
              <a:rPr lang="el-GR" dirty="0" smtClean="0"/>
              <a:t>. </a:t>
            </a:r>
            <a:r>
              <a:rPr lang="en-US" dirty="0" smtClean="0"/>
              <a:t>Methodology- Definition </a:t>
            </a:r>
            <a:endParaRPr lang="en-GB"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95936" y="4653136"/>
            <a:ext cx="5148064" cy="22048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682050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5496" y="1484784"/>
            <a:ext cx="5616624" cy="5373216"/>
          </a:xfrm>
          <a:solidFill>
            <a:schemeClr val="bg1"/>
          </a:solidFill>
        </p:spPr>
        <p:txBody>
          <a:bodyPr>
            <a:normAutofit/>
          </a:bodyPr>
          <a:lstStyle/>
          <a:p>
            <a:pPr lvl="0"/>
            <a:r>
              <a:rPr lang="en-GB" sz="2000" i="1" dirty="0"/>
              <a:t>Automation – autonomous vehicles (AVs)</a:t>
            </a:r>
            <a:r>
              <a:rPr lang="en-GB" sz="2000" dirty="0"/>
              <a:t>: This concept suggests that mobility will be automated, including any type of autonomous vehicle/vessel </a:t>
            </a:r>
          </a:p>
          <a:p>
            <a:r>
              <a:rPr lang="en-GB" sz="2000" i="1" dirty="0"/>
              <a:t>Electrification – electric vehicles (EVs)</a:t>
            </a:r>
            <a:r>
              <a:rPr lang="en-GB" sz="2000" dirty="0"/>
              <a:t>: This concept suggests a shift from conventional fuels towards electricity, including any type of electrified vehicle/vessel </a:t>
            </a:r>
          </a:p>
          <a:p>
            <a:pPr lvl="0"/>
            <a:r>
              <a:rPr lang="en-GB" sz="2000" i="1" dirty="0"/>
              <a:t>Mobility as a Service (</a:t>
            </a:r>
            <a:r>
              <a:rPr lang="en-GB" sz="2000" i="1" dirty="0" err="1"/>
              <a:t>MaaS</a:t>
            </a:r>
            <a:r>
              <a:rPr lang="en-GB" sz="2000" i="1" dirty="0"/>
              <a:t>)</a:t>
            </a:r>
            <a:r>
              <a:rPr lang="en-GB" sz="2000" dirty="0"/>
              <a:t>: </a:t>
            </a:r>
            <a:r>
              <a:rPr lang="en-GB" sz="2000" dirty="0" err="1"/>
              <a:t>MaaS</a:t>
            </a:r>
            <a:r>
              <a:rPr lang="en-GB" sz="2000" dirty="0"/>
              <a:t> is already a well know concept focusing on shifting from ownership of personal vehicles towards services that offer mobility as a product, such as ride-sharing, car-sharing, ride-hailing</a:t>
            </a:r>
          </a:p>
          <a:p>
            <a:r>
              <a:rPr lang="en-GB" sz="2000" dirty="0"/>
              <a:t>Hyperloop: This concept refers to mobility using underground high-speed rail</a:t>
            </a:r>
          </a:p>
        </p:txBody>
      </p:sp>
      <p:sp>
        <p:nvSpPr>
          <p:cNvPr id="4" name="Title 3"/>
          <p:cNvSpPr>
            <a:spLocks noGrp="1"/>
          </p:cNvSpPr>
          <p:nvPr>
            <p:ph type="title"/>
          </p:nvPr>
        </p:nvSpPr>
        <p:spPr/>
        <p:txBody>
          <a:bodyPr/>
          <a:lstStyle/>
          <a:p>
            <a:r>
              <a:rPr lang="en-US" dirty="0"/>
              <a:t>2</a:t>
            </a:r>
            <a:r>
              <a:rPr lang="el-GR" dirty="0" smtClean="0"/>
              <a:t>. </a:t>
            </a:r>
            <a:r>
              <a:rPr lang="en-US" dirty="0" smtClean="0"/>
              <a:t>Methodology- examples</a:t>
            </a:r>
            <a:endParaRPr lang="en-GB" dirty="0"/>
          </a:p>
        </p:txBody>
      </p:sp>
      <p:pic>
        <p:nvPicPr>
          <p:cNvPr id="205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21019" y="1412776"/>
            <a:ext cx="3598190" cy="20230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36096" y="4005065"/>
            <a:ext cx="3683113" cy="2808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334857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2051"/>
                                        </p:tgtEl>
                                        <p:attrNameLst>
                                          <p:attrName>style.visibility</p:attrName>
                                        </p:attrNameLst>
                                      </p:cBhvr>
                                      <p:to>
                                        <p:strVal val="visible"/>
                                      </p:to>
                                    </p:set>
                                    <p:anim calcmode="lin" valueType="num">
                                      <p:cBhvr>
                                        <p:cTn id="13" dur="500" fill="hold"/>
                                        <p:tgtEl>
                                          <p:spTgt spid="2051"/>
                                        </p:tgtEl>
                                        <p:attrNameLst>
                                          <p:attrName>ppt_w</p:attrName>
                                        </p:attrNameLst>
                                      </p:cBhvr>
                                      <p:tavLst>
                                        <p:tav tm="0">
                                          <p:val>
                                            <p:fltVal val="0"/>
                                          </p:val>
                                        </p:tav>
                                        <p:tav tm="100000">
                                          <p:val>
                                            <p:strVal val="#ppt_w"/>
                                          </p:val>
                                        </p:tav>
                                      </p:tavLst>
                                    </p:anim>
                                    <p:anim calcmode="lin" valueType="num">
                                      <p:cBhvr>
                                        <p:cTn id="14" dur="500" fill="hold"/>
                                        <p:tgtEl>
                                          <p:spTgt spid="2051"/>
                                        </p:tgtEl>
                                        <p:attrNameLst>
                                          <p:attrName>ppt_h</p:attrName>
                                        </p:attrNameLst>
                                      </p:cBhvr>
                                      <p:tavLst>
                                        <p:tav tm="0">
                                          <p:val>
                                            <p:fltVal val="0"/>
                                          </p:val>
                                        </p:tav>
                                        <p:tav tm="100000">
                                          <p:val>
                                            <p:strVal val="#ppt_h"/>
                                          </p:val>
                                        </p:tav>
                                      </p:tavLst>
                                    </p:anim>
                                    <p:animEffect transition="in" filter="fade">
                                      <p:cBhvr>
                                        <p:cTn id="15" dur="500"/>
                                        <p:tgtEl>
                                          <p:spTgt spid="2051"/>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nodeType="clickEffect">
                                  <p:stCondLst>
                                    <p:cond delay="0"/>
                                  </p:stCondLst>
                                  <p:childTnLst>
                                    <p:set>
                                      <p:cBhvr>
                                        <p:cTn id="23" dur="1" fill="hold">
                                          <p:stCondLst>
                                            <p:cond delay="0"/>
                                          </p:stCondLst>
                                        </p:cTn>
                                        <p:tgtEl>
                                          <p:spTgt spid="2052"/>
                                        </p:tgtEl>
                                        <p:attrNameLst>
                                          <p:attrName>style.visibility</p:attrName>
                                        </p:attrNameLst>
                                      </p:cBhvr>
                                      <p:to>
                                        <p:strVal val="visible"/>
                                      </p:to>
                                    </p:set>
                                    <p:anim calcmode="lin" valueType="num">
                                      <p:cBhvr>
                                        <p:cTn id="24" dur="500" fill="hold"/>
                                        <p:tgtEl>
                                          <p:spTgt spid="2052"/>
                                        </p:tgtEl>
                                        <p:attrNameLst>
                                          <p:attrName>ppt_w</p:attrName>
                                        </p:attrNameLst>
                                      </p:cBhvr>
                                      <p:tavLst>
                                        <p:tav tm="0">
                                          <p:val>
                                            <p:fltVal val="0"/>
                                          </p:val>
                                        </p:tav>
                                        <p:tav tm="100000">
                                          <p:val>
                                            <p:strVal val="#ppt_w"/>
                                          </p:val>
                                        </p:tav>
                                      </p:tavLst>
                                    </p:anim>
                                    <p:anim calcmode="lin" valueType="num">
                                      <p:cBhvr>
                                        <p:cTn id="25" dur="500" fill="hold"/>
                                        <p:tgtEl>
                                          <p:spTgt spid="2052"/>
                                        </p:tgtEl>
                                        <p:attrNameLst>
                                          <p:attrName>ppt_h</p:attrName>
                                        </p:attrNameLst>
                                      </p:cBhvr>
                                      <p:tavLst>
                                        <p:tav tm="0">
                                          <p:val>
                                            <p:fltVal val="0"/>
                                          </p:val>
                                        </p:tav>
                                        <p:tav tm="100000">
                                          <p:val>
                                            <p:strVal val="#ppt_h"/>
                                          </p:val>
                                        </p:tav>
                                      </p:tavLst>
                                    </p:anim>
                                    <p:animEffect transition="in" filter="fade">
                                      <p:cBhvr>
                                        <p:cTn id="26" dur="500"/>
                                        <p:tgtEl>
                                          <p:spTgt spid="2052"/>
                                        </p:tgtEl>
                                      </p:cBhvr>
                                    </p:animEffec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20688"/>
            <a:ext cx="2808312" cy="5544616"/>
          </a:xfrm>
        </p:spPr>
        <p:txBody>
          <a:bodyPr>
            <a:noAutofit/>
          </a:bodyPr>
          <a:lstStyle/>
          <a:p>
            <a:r>
              <a:rPr lang="en-GB" sz="1600" dirty="0"/>
              <a:t>Slow Travel / Slow Logistics</a:t>
            </a:r>
          </a:p>
          <a:p>
            <a:r>
              <a:rPr lang="en-GB" sz="1600" dirty="0"/>
              <a:t>Superfast Ground and Underground Transportation</a:t>
            </a:r>
          </a:p>
          <a:p>
            <a:r>
              <a:rPr lang="en-GB" sz="1600" dirty="0"/>
              <a:t>Personal Rapid Transit (PRT)</a:t>
            </a:r>
          </a:p>
          <a:p>
            <a:r>
              <a:rPr lang="en-GB" sz="1600" dirty="0"/>
              <a:t>Magnetic Mobility, Magnetic Levitation</a:t>
            </a:r>
          </a:p>
          <a:p>
            <a:r>
              <a:rPr lang="en-GB" sz="1600" dirty="0"/>
              <a:t>Personal Air Transportation, "Flying Cars", Flying Taxis"</a:t>
            </a:r>
          </a:p>
          <a:p>
            <a:r>
              <a:rPr lang="en-GB" sz="1600" dirty="0"/>
              <a:t>Seamless Transport Chains – Multimodality, Intermodality</a:t>
            </a:r>
          </a:p>
          <a:p>
            <a:r>
              <a:rPr lang="en-GB" sz="1600" dirty="0"/>
              <a:t>Automation</a:t>
            </a:r>
          </a:p>
          <a:p>
            <a:r>
              <a:rPr lang="en-GB" sz="1600" dirty="0"/>
              <a:t>Noiseless Transport</a:t>
            </a:r>
          </a:p>
          <a:p>
            <a:r>
              <a:rPr lang="en-GB" sz="1600" dirty="0"/>
              <a:t>Mega Aircrafts</a:t>
            </a:r>
          </a:p>
          <a:p>
            <a:r>
              <a:rPr lang="en-GB" sz="1600" dirty="0"/>
              <a:t>Delivery Drones</a:t>
            </a:r>
          </a:p>
          <a:p>
            <a:r>
              <a:rPr lang="en-GB" sz="1600" dirty="0"/>
              <a:t>Electrification</a:t>
            </a:r>
          </a:p>
          <a:p>
            <a:endParaRPr lang="en-GB" sz="700" dirty="0"/>
          </a:p>
        </p:txBody>
      </p:sp>
      <p:sp>
        <p:nvSpPr>
          <p:cNvPr id="4" name="Title 3"/>
          <p:cNvSpPr>
            <a:spLocks noGrp="1"/>
          </p:cNvSpPr>
          <p:nvPr>
            <p:ph type="title"/>
          </p:nvPr>
        </p:nvSpPr>
        <p:spPr>
          <a:xfrm>
            <a:off x="104258" y="0"/>
            <a:ext cx="6627982" cy="764704"/>
          </a:xfrm>
        </p:spPr>
        <p:txBody>
          <a:bodyPr/>
          <a:lstStyle/>
          <a:p>
            <a:r>
              <a:rPr lang="en-US" dirty="0"/>
              <a:t>3</a:t>
            </a:r>
            <a:r>
              <a:rPr lang="el-GR" dirty="0" smtClean="0"/>
              <a:t>. </a:t>
            </a:r>
            <a:r>
              <a:rPr lang="en-US" dirty="0"/>
              <a:t>Identified transport concepts </a:t>
            </a:r>
            <a:endParaRPr lang="en-GB" dirty="0"/>
          </a:p>
        </p:txBody>
      </p:sp>
      <p:sp>
        <p:nvSpPr>
          <p:cNvPr id="10" name="Content Placeholder 1"/>
          <p:cNvSpPr txBox="1">
            <a:spLocks/>
          </p:cNvSpPr>
          <p:nvPr/>
        </p:nvSpPr>
        <p:spPr>
          <a:xfrm>
            <a:off x="3203848" y="773088"/>
            <a:ext cx="3024336" cy="5544616"/>
          </a:xfrm>
          <a:prstGeom prst="rect">
            <a:avLst/>
          </a:prstGeom>
        </p:spPr>
        <p:txBody>
          <a:bodyPr vert="horz">
            <a:noAutofit/>
          </a:bodyPr>
          <a:lstStyle>
            <a:lvl1pPr marL="365760" indent="-256032" algn="l" rtl="0" eaLnBrk="1" latinLnBrk="0" hangingPunct="1">
              <a:spcBef>
                <a:spcPts val="400"/>
              </a:spcBef>
              <a:spcAft>
                <a:spcPts val="0"/>
              </a:spcAft>
              <a:buClr>
                <a:schemeClr val="accent1"/>
              </a:buClr>
              <a:buSzPct val="68000"/>
              <a:buFont typeface="Arial" panose="020B0604020202020204" pitchFamily="34" charset="0"/>
              <a:buChar char="•"/>
              <a:defRPr kumimoji="0" sz="2700" kern="1200">
                <a:solidFill>
                  <a:schemeClr val="tx1"/>
                </a:solidFill>
                <a:latin typeface="Arial" panose="020B0604020202020204" pitchFamily="34" charset="0"/>
                <a:ea typeface="+mn-ea"/>
                <a:cs typeface="Arial" panose="020B0604020202020204" pitchFamily="34" charset="0"/>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Arial" panose="020B0604020202020204" pitchFamily="34" charset="0"/>
                <a:ea typeface="+mn-ea"/>
                <a:cs typeface="Arial" panose="020B0604020202020204" pitchFamily="34" charset="0"/>
              </a:defRPr>
            </a:lvl2pPr>
            <a:lvl3pPr marL="859536" indent="-228600" algn="l" rtl="0" eaLnBrk="1" latinLnBrk="0" hangingPunct="1">
              <a:spcBef>
                <a:spcPts val="350"/>
              </a:spcBef>
              <a:buClr>
                <a:schemeClr val="accent2"/>
              </a:buClr>
              <a:buSzPct val="100000"/>
              <a:buFont typeface="Wingdings" panose="05000000000000000000" pitchFamily="2" charset="2"/>
              <a:buChar char="§"/>
              <a:defRPr kumimoji="0" sz="2100" kern="1200">
                <a:solidFill>
                  <a:schemeClr val="tx1"/>
                </a:solidFill>
                <a:latin typeface="Arial" panose="020B0604020202020204" pitchFamily="34" charset="0"/>
                <a:ea typeface="+mn-ea"/>
                <a:cs typeface="Arial" panose="020B0604020202020204" pitchFamily="34" charset="0"/>
              </a:defRPr>
            </a:lvl3pPr>
            <a:lvl4pPr marL="1143000" indent="-228600" algn="l" rtl="0" eaLnBrk="1" latinLnBrk="0" hangingPunct="1">
              <a:spcBef>
                <a:spcPts val="350"/>
              </a:spcBef>
              <a:buClr>
                <a:schemeClr val="accent2"/>
              </a:buClr>
              <a:buFont typeface="Wingdings" panose="05000000000000000000" pitchFamily="2" charset="2"/>
              <a:buChar char="Ø"/>
              <a:defRPr kumimoji="0" sz="1900" kern="1200">
                <a:solidFill>
                  <a:schemeClr val="tx1"/>
                </a:solidFill>
                <a:latin typeface="Arial" panose="020B0604020202020204" pitchFamily="34" charset="0"/>
                <a:ea typeface="+mn-ea"/>
                <a:cs typeface="Arial" panose="020B0604020202020204" pitchFamily="34" charset="0"/>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r>
              <a:rPr lang="en-GB" sz="1600" dirty="0"/>
              <a:t>Vertical Transportation</a:t>
            </a:r>
          </a:p>
          <a:p>
            <a:r>
              <a:rPr lang="en-GB" sz="1600" dirty="0"/>
              <a:t>Small Vehicles Developed Fit-For-Urban-Purpose</a:t>
            </a:r>
          </a:p>
          <a:p>
            <a:r>
              <a:rPr lang="en-GB" sz="1600" dirty="0"/>
              <a:t>Expandable Cars</a:t>
            </a:r>
          </a:p>
          <a:p>
            <a:r>
              <a:rPr lang="en-GB" sz="1600" dirty="0"/>
              <a:t>Smart Use of Travel Time</a:t>
            </a:r>
          </a:p>
          <a:p>
            <a:r>
              <a:rPr lang="en-GB" sz="1600" dirty="0"/>
              <a:t>Shared Mobility, On-Demand Mobility, Mobility as a Service (</a:t>
            </a:r>
            <a:r>
              <a:rPr lang="en-GB" sz="1600" dirty="0" err="1"/>
              <a:t>MaaS</a:t>
            </a:r>
            <a:r>
              <a:rPr lang="en-GB" sz="1600" dirty="0"/>
              <a:t>)</a:t>
            </a:r>
          </a:p>
          <a:p>
            <a:r>
              <a:rPr lang="en-GB" sz="1600" dirty="0"/>
              <a:t>Private Car Ownership, Luxury Vehicles</a:t>
            </a:r>
          </a:p>
          <a:p>
            <a:r>
              <a:rPr lang="en-GB" sz="1600" dirty="0"/>
              <a:t>Seamless Security Checks, Innovative Check - In Processes</a:t>
            </a:r>
          </a:p>
          <a:p>
            <a:r>
              <a:rPr lang="en-GB" sz="1600" dirty="0"/>
              <a:t>Capsules Transported by Carrier Aircraft</a:t>
            </a:r>
          </a:p>
          <a:p>
            <a:r>
              <a:rPr lang="en-GB" sz="1600" dirty="0"/>
              <a:t>Blue Modal Shift</a:t>
            </a:r>
          </a:p>
          <a:p>
            <a:r>
              <a:rPr lang="en-GB" sz="1600" dirty="0"/>
              <a:t>Floating Delivery hubs</a:t>
            </a:r>
          </a:p>
          <a:p>
            <a:r>
              <a:rPr lang="en-GB" sz="1600" dirty="0"/>
              <a:t>Bus Rapid Transit Corridors </a:t>
            </a:r>
          </a:p>
          <a:p>
            <a:r>
              <a:rPr lang="en-GB" sz="1600" dirty="0"/>
              <a:t>Co-Modality</a:t>
            </a:r>
          </a:p>
          <a:p>
            <a:endParaRPr lang="en-GB" sz="700" dirty="0"/>
          </a:p>
        </p:txBody>
      </p:sp>
      <p:sp>
        <p:nvSpPr>
          <p:cNvPr id="11" name="Content Placeholder 1"/>
          <p:cNvSpPr txBox="1">
            <a:spLocks/>
          </p:cNvSpPr>
          <p:nvPr/>
        </p:nvSpPr>
        <p:spPr>
          <a:xfrm>
            <a:off x="6119664" y="925488"/>
            <a:ext cx="3024336" cy="5544616"/>
          </a:xfrm>
          <a:prstGeom prst="rect">
            <a:avLst/>
          </a:prstGeom>
        </p:spPr>
        <p:txBody>
          <a:bodyPr vert="horz">
            <a:noAutofit/>
          </a:bodyPr>
          <a:lstStyle>
            <a:lvl1pPr marL="365760" indent="-256032" algn="l" rtl="0" eaLnBrk="1" latinLnBrk="0" hangingPunct="1">
              <a:spcBef>
                <a:spcPts val="400"/>
              </a:spcBef>
              <a:spcAft>
                <a:spcPts val="0"/>
              </a:spcAft>
              <a:buClr>
                <a:schemeClr val="accent1"/>
              </a:buClr>
              <a:buSzPct val="68000"/>
              <a:buFont typeface="Arial" panose="020B0604020202020204" pitchFamily="34" charset="0"/>
              <a:buChar char="•"/>
              <a:defRPr kumimoji="0" sz="2700" kern="1200">
                <a:solidFill>
                  <a:schemeClr val="tx1"/>
                </a:solidFill>
                <a:latin typeface="Arial" panose="020B0604020202020204" pitchFamily="34" charset="0"/>
                <a:ea typeface="+mn-ea"/>
                <a:cs typeface="Arial" panose="020B0604020202020204" pitchFamily="34" charset="0"/>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Arial" panose="020B0604020202020204" pitchFamily="34" charset="0"/>
                <a:ea typeface="+mn-ea"/>
                <a:cs typeface="Arial" panose="020B0604020202020204" pitchFamily="34" charset="0"/>
              </a:defRPr>
            </a:lvl2pPr>
            <a:lvl3pPr marL="859536" indent="-228600" algn="l" rtl="0" eaLnBrk="1" latinLnBrk="0" hangingPunct="1">
              <a:spcBef>
                <a:spcPts val="350"/>
              </a:spcBef>
              <a:buClr>
                <a:schemeClr val="accent2"/>
              </a:buClr>
              <a:buSzPct val="100000"/>
              <a:buFont typeface="Wingdings" panose="05000000000000000000" pitchFamily="2" charset="2"/>
              <a:buChar char="§"/>
              <a:defRPr kumimoji="0" sz="2100" kern="1200">
                <a:solidFill>
                  <a:schemeClr val="tx1"/>
                </a:solidFill>
                <a:latin typeface="Arial" panose="020B0604020202020204" pitchFamily="34" charset="0"/>
                <a:ea typeface="+mn-ea"/>
                <a:cs typeface="Arial" panose="020B0604020202020204" pitchFamily="34" charset="0"/>
              </a:defRPr>
            </a:lvl3pPr>
            <a:lvl4pPr marL="1143000" indent="-228600" algn="l" rtl="0" eaLnBrk="1" latinLnBrk="0" hangingPunct="1">
              <a:spcBef>
                <a:spcPts val="350"/>
              </a:spcBef>
              <a:buClr>
                <a:schemeClr val="accent2"/>
              </a:buClr>
              <a:buFont typeface="Wingdings" panose="05000000000000000000" pitchFamily="2" charset="2"/>
              <a:buChar char="Ø"/>
              <a:defRPr kumimoji="0" sz="1900" kern="1200">
                <a:solidFill>
                  <a:schemeClr val="tx1"/>
                </a:solidFill>
                <a:latin typeface="Arial" panose="020B0604020202020204" pitchFamily="34" charset="0"/>
                <a:ea typeface="+mn-ea"/>
                <a:cs typeface="Arial" panose="020B0604020202020204" pitchFamily="34" charset="0"/>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endParaRPr lang="en-GB" sz="700" dirty="0"/>
          </a:p>
        </p:txBody>
      </p:sp>
      <p:sp>
        <p:nvSpPr>
          <p:cNvPr id="12" name="Rectangle 11"/>
          <p:cNvSpPr/>
          <p:nvPr/>
        </p:nvSpPr>
        <p:spPr>
          <a:xfrm>
            <a:off x="6228184" y="800313"/>
            <a:ext cx="2808312" cy="5581015"/>
          </a:xfrm>
          <a:prstGeom prst="rect">
            <a:avLst/>
          </a:prstGeom>
        </p:spPr>
        <p:txBody>
          <a:bodyPr wrap="square">
            <a:spAutoFit/>
          </a:bodyPr>
          <a:lstStyle/>
          <a:p>
            <a:pPr marL="365760" indent="-256032">
              <a:spcBef>
                <a:spcPts val="400"/>
              </a:spcBef>
              <a:buClr>
                <a:schemeClr val="accent1"/>
              </a:buClr>
              <a:buSzPct val="68000"/>
              <a:buFont typeface="Arial" panose="020B0604020202020204" pitchFamily="34" charset="0"/>
              <a:buChar char="•"/>
            </a:pPr>
            <a:r>
              <a:rPr lang="en-GB" sz="1600" dirty="0">
                <a:latin typeface="Arial" panose="020B0604020202020204" pitchFamily="34" charset="0"/>
                <a:cs typeface="Arial" panose="020B0604020202020204" pitchFamily="34" charset="0"/>
              </a:rPr>
              <a:t>Freight Consolidation Hubs, Freight Distribution Centres</a:t>
            </a:r>
          </a:p>
          <a:p>
            <a:pPr marL="365760" indent="-256032">
              <a:spcBef>
                <a:spcPts val="400"/>
              </a:spcBef>
              <a:buClr>
                <a:schemeClr val="accent1"/>
              </a:buClr>
              <a:buSzPct val="68000"/>
              <a:buFont typeface="Arial" panose="020B0604020202020204" pitchFamily="34" charset="0"/>
              <a:buChar char="•"/>
            </a:pPr>
            <a:r>
              <a:rPr lang="en-GB" sz="1600" dirty="0">
                <a:latin typeface="Arial" panose="020B0604020202020204" pitchFamily="34" charset="0"/>
                <a:cs typeface="Arial" panose="020B0604020202020204" pitchFamily="34" charset="0"/>
              </a:rPr>
              <a:t>Urban Cross-Modal Logistics</a:t>
            </a:r>
          </a:p>
          <a:p>
            <a:pPr marL="365760" indent="-256032">
              <a:spcBef>
                <a:spcPts val="400"/>
              </a:spcBef>
              <a:buClr>
                <a:schemeClr val="accent1"/>
              </a:buClr>
              <a:buSzPct val="68000"/>
              <a:buFont typeface="Arial" panose="020B0604020202020204" pitchFamily="34" charset="0"/>
              <a:buChar char="•"/>
            </a:pPr>
            <a:r>
              <a:rPr lang="en-GB" sz="1600" dirty="0">
                <a:latin typeface="Arial" panose="020B0604020202020204" pitchFamily="34" charset="0"/>
                <a:cs typeface="Arial" panose="020B0604020202020204" pitchFamily="34" charset="0"/>
              </a:rPr>
              <a:t>Personal Mobility Devices</a:t>
            </a:r>
          </a:p>
          <a:p>
            <a:pPr marL="365760" indent="-256032">
              <a:spcBef>
                <a:spcPts val="400"/>
              </a:spcBef>
              <a:buClr>
                <a:schemeClr val="accent1"/>
              </a:buClr>
              <a:buSzPct val="68000"/>
              <a:buFont typeface="Arial" panose="020B0604020202020204" pitchFamily="34" charset="0"/>
              <a:buChar char="•"/>
            </a:pPr>
            <a:r>
              <a:rPr lang="en-GB" sz="1600" dirty="0">
                <a:latin typeface="Arial" panose="020B0604020202020204" pitchFamily="34" charset="0"/>
                <a:cs typeface="Arial" panose="020B0604020202020204" pitchFamily="34" charset="0"/>
              </a:rPr>
              <a:t>High-Speed Rail</a:t>
            </a:r>
          </a:p>
          <a:p>
            <a:pPr marL="365760" indent="-256032">
              <a:spcBef>
                <a:spcPts val="400"/>
              </a:spcBef>
              <a:buClr>
                <a:schemeClr val="accent1"/>
              </a:buClr>
              <a:buSzPct val="68000"/>
              <a:buFont typeface="Arial" panose="020B0604020202020204" pitchFamily="34" charset="0"/>
              <a:buChar char="•"/>
            </a:pPr>
            <a:r>
              <a:rPr lang="en-GB" sz="1600" dirty="0">
                <a:latin typeface="Arial" panose="020B0604020202020204" pitchFamily="34" charset="0"/>
                <a:cs typeface="Arial" panose="020B0604020202020204" pitchFamily="34" charset="0"/>
              </a:rPr>
              <a:t>“Pragmatic Cars" and "Fun Cars"</a:t>
            </a:r>
          </a:p>
          <a:p>
            <a:pPr marL="365760" indent="-256032">
              <a:spcBef>
                <a:spcPts val="400"/>
              </a:spcBef>
              <a:buClr>
                <a:schemeClr val="accent1"/>
              </a:buClr>
              <a:buSzPct val="68000"/>
              <a:buFont typeface="Arial" panose="020B0604020202020204" pitchFamily="34" charset="0"/>
              <a:buChar char="•"/>
            </a:pPr>
            <a:r>
              <a:rPr lang="en-GB" sz="1600" dirty="0">
                <a:latin typeface="Arial" panose="020B0604020202020204" pitchFamily="34" charset="0"/>
                <a:cs typeface="Arial" panose="020B0604020202020204" pitchFamily="34" charset="0"/>
              </a:rPr>
              <a:t>Urban Cable Cars</a:t>
            </a:r>
          </a:p>
          <a:p>
            <a:pPr marL="365760" indent="-256032">
              <a:spcBef>
                <a:spcPts val="400"/>
              </a:spcBef>
              <a:buClr>
                <a:schemeClr val="accent1"/>
              </a:buClr>
              <a:buSzPct val="68000"/>
              <a:buFont typeface="Arial" panose="020B0604020202020204" pitchFamily="34" charset="0"/>
              <a:buChar char="•"/>
            </a:pPr>
            <a:r>
              <a:rPr lang="en-GB" sz="1600" dirty="0">
                <a:latin typeface="Arial" panose="020B0604020202020204" pitchFamily="34" charset="0"/>
                <a:cs typeface="Arial" panose="020B0604020202020204" pitchFamily="34" charset="0"/>
              </a:rPr>
              <a:t>Parcels into the Receivers' Car Trunk</a:t>
            </a:r>
          </a:p>
          <a:p>
            <a:pPr marL="365760" indent="-256032">
              <a:spcBef>
                <a:spcPts val="400"/>
              </a:spcBef>
              <a:buClr>
                <a:schemeClr val="accent1"/>
              </a:buClr>
              <a:buSzPct val="68000"/>
              <a:buFont typeface="Arial" panose="020B0604020202020204" pitchFamily="34" charset="0"/>
              <a:buChar char="•"/>
            </a:pPr>
            <a:r>
              <a:rPr lang="en-GB" sz="1600" dirty="0">
                <a:latin typeface="Arial" panose="020B0604020202020204" pitchFamily="34" charset="0"/>
                <a:cs typeface="Arial" panose="020B0604020202020204" pitchFamily="34" charset="0"/>
              </a:rPr>
              <a:t>Delivery Boxes</a:t>
            </a:r>
          </a:p>
          <a:p>
            <a:pPr marL="365760" indent="-256032">
              <a:spcBef>
                <a:spcPts val="400"/>
              </a:spcBef>
              <a:buClr>
                <a:schemeClr val="accent1"/>
              </a:buClr>
              <a:buSzPct val="68000"/>
              <a:buFont typeface="Arial" panose="020B0604020202020204" pitchFamily="34" charset="0"/>
              <a:buChar char="•"/>
            </a:pPr>
            <a:r>
              <a:rPr lang="en-GB" sz="1600" dirty="0">
                <a:latin typeface="Arial" panose="020B0604020202020204" pitchFamily="34" charset="0"/>
                <a:cs typeface="Arial" panose="020B0604020202020204" pitchFamily="34" charset="0"/>
              </a:rPr>
              <a:t>Crowd Delivery</a:t>
            </a:r>
          </a:p>
          <a:p>
            <a:pPr marL="365760" indent="-256032">
              <a:spcBef>
                <a:spcPts val="400"/>
              </a:spcBef>
              <a:buClr>
                <a:schemeClr val="accent1"/>
              </a:buClr>
              <a:buSzPct val="68000"/>
              <a:buFont typeface="Arial" panose="020B0604020202020204" pitchFamily="34" charset="0"/>
              <a:buChar char="•"/>
            </a:pPr>
            <a:r>
              <a:rPr lang="en-GB" sz="1600" dirty="0">
                <a:latin typeface="Arial" panose="020B0604020202020204" pitchFamily="34" charset="0"/>
                <a:cs typeface="Arial" panose="020B0604020202020204" pitchFamily="34" charset="0"/>
              </a:rPr>
              <a:t>Quite Night Urban Deliveries</a:t>
            </a:r>
          </a:p>
          <a:p>
            <a:pPr marL="365760" indent="-256032">
              <a:spcBef>
                <a:spcPts val="400"/>
              </a:spcBef>
              <a:buClr>
                <a:schemeClr val="accent1"/>
              </a:buClr>
              <a:buSzPct val="68000"/>
              <a:buFont typeface="Arial" panose="020B0604020202020204" pitchFamily="34" charset="0"/>
              <a:buChar char="•"/>
            </a:pPr>
            <a:r>
              <a:rPr lang="en-GB" sz="1600" dirty="0">
                <a:latin typeface="Arial" panose="020B0604020202020204" pitchFamily="34" charset="0"/>
                <a:cs typeface="Arial" panose="020B0604020202020204" pitchFamily="34" charset="0"/>
              </a:rPr>
              <a:t>Freight Shuttle Systems</a:t>
            </a:r>
          </a:p>
          <a:p>
            <a:pPr marL="365760" indent="-256032">
              <a:spcBef>
                <a:spcPts val="400"/>
              </a:spcBef>
              <a:buClr>
                <a:schemeClr val="accent1"/>
              </a:buClr>
              <a:buSzPct val="68000"/>
              <a:buFont typeface="Arial" panose="020B0604020202020204" pitchFamily="34" charset="0"/>
              <a:buChar char="•"/>
            </a:pPr>
            <a:r>
              <a:rPr lang="en-GB" sz="1600" dirty="0">
                <a:latin typeface="Arial" panose="020B0604020202020204" pitchFamily="34" charset="0"/>
                <a:cs typeface="Arial" panose="020B0604020202020204" pitchFamily="34" charset="0"/>
              </a:rPr>
              <a:t>Smart, Dynamic and Interactive Highways</a:t>
            </a:r>
          </a:p>
        </p:txBody>
      </p:sp>
    </p:spTree>
    <p:extLst>
      <p:ext uri="{BB962C8B-B14F-4D97-AF65-F5344CB8AC3E}">
        <p14:creationId xmlns:p14="http://schemas.microsoft.com/office/powerpoint/2010/main" val="162102463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4827992"/>
          </a:xfrm>
        </p:spPr>
        <p:txBody>
          <a:bodyPr>
            <a:normAutofit/>
          </a:bodyPr>
          <a:lstStyle/>
          <a:p>
            <a:r>
              <a:rPr lang="en-US" dirty="0"/>
              <a:t>7 most cited concepts were extracted for passenger and freight respectively</a:t>
            </a:r>
          </a:p>
          <a:p>
            <a:r>
              <a:rPr lang="en-US" dirty="0"/>
              <a:t>Some concepts were relevant to both passenger/freight sectors i.e.:</a:t>
            </a:r>
          </a:p>
          <a:p>
            <a:pPr lvl="1"/>
            <a:r>
              <a:rPr lang="en-US" dirty="0"/>
              <a:t>Electrification, automation, </a:t>
            </a:r>
            <a:r>
              <a:rPr lang="en-US" dirty="0" err="1" smtClean="0"/>
              <a:t>MaaS</a:t>
            </a:r>
            <a:r>
              <a:rPr lang="en-US" dirty="0" smtClean="0"/>
              <a:t>/</a:t>
            </a:r>
            <a:r>
              <a:rPr lang="en-US" dirty="0" err="1" smtClean="0"/>
              <a:t>FaaS</a:t>
            </a:r>
            <a:endParaRPr lang="en-US" dirty="0"/>
          </a:p>
          <a:p>
            <a:r>
              <a:rPr lang="en-US" dirty="0" smtClean="0"/>
              <a:t>Identified </a:t>
            </a:r>
            <a:r>
              <a:rPr lang="en-US" dirty="0"/>
              <a:t>time horizon of implementation based on literature:</a:t>
            </a:r>
          </a:p>
          <a:p>
            <a:pPr lvl="1"/>
            <a:r>
              <a:rPr lang="en-GB" dirty="0"/>
              <a:t>Short (2020-2025</a:t>
            </a:r>
            <a:r>
              <a:rPr lang="en-GB" dirty="0" smtClean="0"/>
              <a:t>) </a:t>
            </a:r>
            <a:endParaRPr lang="en-GB" dirty="0"/>
          </a:p>
          <a:p>
            <a:pPr lvl="1"/>
            <a:r>
              <a:rPr lang="en-GB" dirty="0"/>
              <a:t>Medium (2025-2030) </a:t>
            </a:r>
          </a:p>
          <a:p>
            <a:pPr lvl="1"/>
            <a:r>
              <a:rPr lang="en-GB" dirty="0"/>
              <a:t>Long term (2030-2035+) </a:t>
            </a:r>
          </a:p>
        </p:txBody>
      </p:sp>
      <p:sp>
        <p:nvSpPr>
          <p:cNvPr id="4" name="Title 3"/>
          <p:cNvSpPr>
            <a:spLocks noGrp="1"/>
          </p:cNvSpPr>
          <p:nvPr>
            <p:ph type="title"/>
          </p:nvPr>
        </p:nvSpPr>
        <p:spPr/>
        <p:txBody>
          <a:bodyPr/>
          <a:lstStyle/>
          <a:p>
            <a:r>
              <a:rPr lang="en-US" dirty="0"/>
              <a:t>3</a:t>
            </a:r>
            <a:r>
              <a:rPr lang="el-GR" dirty="0" smtClean="0"/>
              <a:t>. </a:t>
            </a:r>
            <a:r>
              <a:rPr lang="en-US" dirty="0" smtClean="0"/>
              <a:t>Identified transport concepts</a:t>
            </a:r>
            <a:endParaRPr lang="en-GB" dirty="0"/>
          </a:p>
        </p:txBody>
      </p:sp>
    </p:spTree>
    <p:extLst>
      <p:ext uri="{BB962C8B-B14F-4D97-AF65-F5344CB8AC3E}">
        <p14:creationId xmlns:p14="http://schemas.microsoft.com/office/powerpoint/2010/main" val="346156202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3619985750"/>
              </p:ext>
            </p:extLst>
          </p:nvPr>
        </p:nvGraphicFramePr>
        <p:xfrm>
          <a:off x="72006" y="1268760"/>
          <a:ext cx="9036498" cy="5503081"/>
        </p:xfrm>
        <a:graphic>
          <a:graphicData uri="http://schemas.openxmlformats.org/drawingml/2006/table">
            <a:tbl>
              <a:tblPr firstRow="1" firstCol="1" bandRow="1">
                <a:tableStyleId>{5C22544A-7EE6-4342-B048-85BDC9FD1C3A}</a:tableStyleId>
              </a:tblPr>
              <a:tblGrid>
                <a:gridCol w="3521989">
                  <a:extLst>
                    <a:ext uri="{9D8B030D-6E8A-4147-A177-3AD203B41FA5}">
                      <a16:colId xmlns:a16="http://schemas.microsoft.com/office/drawing/2014/main" xmlns="" val="20000"/>
                    </a:ext>
                  </a:extLst>
                </a:gridCol>
                <a:gridCol w="1050011">
                  <a:extLst>
                    <a:ext uri="{9D8B030D-6E8A-4147-A177-3AD203B41FA5}">
                      <a16:colId xmlns:a16="http://schemas.microsoft.com/office/drawing/2014/main" xmlns="" val="20001"/>
                    </a:ext>
                  </a:extLst>
                </a:gridCol>
                <a:gridCol w="864096">
                  <a:extLst>
                    <a:ext uri="{9D8B030D-6E8A-4147-A177-3AD203B41FA5}">
                      <a16:colId xmlns:a16="http://schemas.microsoft.com/office/drawing/2014/main" xmlns="" val="20002"/>
                    </a:ext>
                  </a:extLst>
                </a:gridCol>
                <a:gridCol w="792088">
                  <a:extLst>
                    <a:ext uri="{9D8B030D-6E8A-4147-A177-3AD203B41FA5}">
                      <a16:colId xmlns:a16="http://schemas.microsoft.com/office/drawing/2014/main" xmlns="" val="20003"/>
                    </a:ext>
                  </a:extLst>
                </a:gridCol>
                <a:gridCol w="720080">
                  <a:extLst>
                    <a:ext uri="{9D8B030D-6E8A-4147-A177-3AD203B41FA5}">
                      <a16:colId xmlns:a16="http://schemas.microsoft.com/office/drawing/2014/main" xmlns="" val="20004"/>
                    </a:ext>
                  </a:extLst>
                </a:gridCol>
                <a:gridCol w="743335">
                  <a:extLst>
                    <a:ext uri="{9D8B030D-6E8A-4147-A177-3AD203B41FA5}">
                      <a16:colId xmlns:a16="http://schemas.microsoft.com/office/drawing/2014/main" xmlns="" val="20005"/>
                    </a:ext>
                  </a:extLst>
                </a:gridCol>
                <a:gridCol w="1344899">
                  <a:extLst>
                    <a:ext uri="{9D8B030D-6E8A-4147-A177-3AD203B41FA5}">
                      <a16:colId xmlns:a16="http://schemas.microsoft.com/office/drawing/2014/main" xmlns="" val="20006"/>
                    </a:ext>
                  </a:extLst>
                </a:gridCol>
              </a:tblGrid>
              <a:tr h="1246183">
                <a:tc>
                  <a:txBody>
                    <a:bodyPr/>
                    <a:lstStyle/>
                    <a:p>
                      <a:pPr algn="ctr">
                        <a:lnSpc>
                          <a:spcPct val="115000"/>
                        </a:lnSpc>
                        <a:spcAft>
                          <a:spcPts val="0"/>
                        </a:spcAft>
                      </a:pPr>
                      <a:r>
                        <a:rPr lang="fr-BE" sz="1400" dirty="0" err="1">
                          <a:effectLst/>
                        </a:rPr>
                        <a:t>Passenger</a:t>
                      </a:r>
                      <a:r>
                        <a:rPr lang="fr-BE" sz="1400" dirty="0">
                          <a:effectLst/>
                        </a:rPr>
                        <a:t> Transport - applicable Transport Concepts</a:t>
                      </a:r>
                      <a:endParaRPr lang="en-GB" sz="2000" dirty="0">
                        <a:effectLst/>
                        <a:latin typeface="Arial"/>
                        <a:ea typeface="SimSun"/>
                        <a:cs typeface="Times New Roman"/>
                      </a:endParaRPr>
                    </a:p>
                  </a:txBody>
                  <a:tcPr marL="68580" marR="68580" marT="0" marB="0" anchor="ctr"/>
                </a:tc>
                <a:tc>
                  <a:txBody>
                    <a:bodyPr/>
                    <a:lstStyle/>
                    <a:p>
                      <a:pPr algn="ctr">
                        <a:lnSpc>
                          <a:spcPct val="115000"/>
                        </a:lnSpc>
                        <a:spcAft>
                          <a:spcPts val="0"/>
                        </a:spcAft>
                      </a:pPr>
                      <a:r>
                        <a:rPr lang="en-GB" sz="1400" dirty="0">
                          <a:effectLst/>
                        </a:rPr>
                        <a:t>Total Number of Citations</a:t>
                      </a:r>
                      <a:endParaRPr lang="en-GB" sz="2000" dirty="0">
                        <a:effectLst/>
                        <a:latin typeface="Arial"/>
                        <a:ea typeface="SimSun"/>
                        <a:cs typeface="Times New Roman"/>
                      </a:endParaRPr>
                    </a:p>
                  </a:txBody>
                  <a:tcPr marL="68580" marR="68580" marT="0" marB="0" anchor="ctr"/>
                </a:tc>
                <a:tc>
                  <a:txBody>
                    <a:bodyPr/>
                    <a:lstStyle/>
                    <a:p>
                      <a:pPr marL="71755" marR="71755" algn="ctr">
                        <a:lnSpc>
                          <a:spcPct val="115000"/>
                        </a:lnSpc>
                        <a:spcAft>
                          <a:spcPts val="0"/>
                        </a:spcAft>
                      </a:pPr>
                      <a:r>
                        <a:rPr lang="en-GB" sz="1400" dirty="0">
                          <a:effectLst/>
                        </a:rPr>
                        <a:t>Road</a:t>
                      </a:r>
                      <a:endParaRPr lang="en-GB" sz="2000" dirty="0">
                        <a:effectLst/>
                        <a:latin typeface="Arial"/>
                        <a:ea typeface="SimSun"/>
                        <a:cs typeface="Times New Roman"/>
                      </a:endParaRPr>
                    </a:p>
                  </a:txBody>
                  <a:tcPr marL="68580" marR="68580" marT="0" marB="0" vert="vert270" anchor="ctr"/>
                </a:tc>
                <a:tc>
                  <a:txBody>
                    <a:bodyPr/>
                    <a:lstStyle/>
                    <a:p>
                      <a:pPr marL="71755" marR="71755" algn="ctr">
                        <a:lnSpc>
                          <a:spcPct val="115000"/>
                        </a:lnSpc>
                        <a:spcAft>
                          <a:spcPts val="0"/>
                        </a:spcAft>
                      </a:pPr>
                      <a:r>
                        <a:rPr lang="en-GB" sz="1400" dirty="0">
                          <a:effectLst/>
                        </a:rPr>
                        <a:t>Aviation</a:t>
                      </a:r>
                      <a:endParaRPr lang="en-GB" sz="2000" dirty="0">
                        <a:effectLst/>
                        <a:latin typeface="Arial"/>
                        <a:ea typeface="SimSun"/>
                        <a:cs typeface="Times New Roman"/>
                      </a:endParaRPr>
                    </a:p>
                  </a:txBody>
                  <a:tcPr marL="68580" marR="68580" marT="0" marB="0" vert="vert270" anchor="ctr"/>
                </a:tc>
                <a:tc>
                  <a:txBody>
                    <a:bodyPr/>
                    <a:lstStyle/>
                    <a:p>
                      <a:pPr marL="71755" marR="71755" algn="ctr">
                        <a:lnSpc>
                          <a:spcPct val="115000"/>
                        </a:lnSpc>
                        <a:spcAft>
                          <a:spcPts val="0"/>
                        </a:spcAft>
                      </a:pPr>
                      <a:r>
                        <a:rPr lang="en-GB" sz="1400" dirty="0">
                          <a:effectLst/>
                        </a:rPr>
                        <a:t>Rail</a:t>
                      </a:r>
                      <a:endParaRPr lang="en-GB" sz="2000" dirty="0">
                        <a:effectLst/>
                        <a:latin typeface="Arial"/>
                        <a:ea typeface="SimSun"/>
                        <a:cs typeface="Times New Roman"/>
                      </a:endParaRPr>
                    </a:p>
                  </a:txBody>
                  <a:tcPr marL="68580" marR="68580" marT="0" marB="0" vert="vert270" anchor="ctr"/>
                </a:tc>
                <a:tc>
                  <a:txBody>
                    <a:bodyPr/>
                    <a:lstStyle/>
                    <a:p>
                      <a:pPr marL="71755" marR="71755" algn="ctr">
                        <a:lnSpc>
                          <a:spcPct val="115000"/>
                        </a:lnSpc>
                        <a:spcAft>
                          <a:spcPts val="0"/>
                        </a:spcAft>
                      </a:pPr>
                      <a:r>
                        <a:rPr lang="en-GB" sz="1400" dirty="0">
                          <a:effectLst/>
                        </a:rPr>
                        <a:t>Waterborne</a:t>
                      </a:r>
                      <a:endParaRPr lang="en-GB" sz="2000" dirty="0">
                        <a:effectLst/>
                        <a:latin typeface="Arial"/>
                        <a:ea typeface="SimSun"/>
                        <a:cs typeface="Times New Roman"/>
                      </a:endParaRPr>
                    </a:p>
                  </a:txBody>
                  <a:tcPr marL="68580" marR="68580" marT="0" marB="0" vert="vert270" anchor="ctr"/>
                </a:tc>
                <a:tc>
                  <a:txBody>
                    <a:bodyPr/>
                    <a:lstStyle/>
                    <a:p>
                      <a:pPr marL="71755" marR="71755" algn="ctr">
                        <a:lnSpc>
                          <a:spcPct val="115000"/>
                        </a:lnSpc>
                        <a:spcAft>
                          <a:spcPts val="0"/>
                        </a:spcAft>
                      </a:pPr>
                      <a:r>
                        <a:rPr lang="en-GB" sz="1400" dirty="0">
                          <a:effectLst/>
                        </a:rPr>
                        <a:t>Timeline for Implementation</a:t>
                      </a:r>
                      <a:endParaRPr lang="en-GB" sz="2000" dirty="0">
                        <a:effectLst/>
                        <a:latin typeface="Arial"/>
                        <a:ea typeface="SimSun"/>
                        <a:cs typeface="Times New Roman"/>
                      </a:endParaRPr>
                    </a:p>
                  </a:txBody>
                  <a:tcPr marL="68580" marR="68580" marT="0" marB="0" vert="vert270" anchor="ctr"/>
                </a:tc>
                <a:extLst>
                  <a:ext uri="{0D108BD9-81ED-4DB2-BD59-A6C34878D82A}">
                    <a16:rowId xmlns:a16="http://schemas.microsoft.com/office/drawing/2014/main" xmlns="" val="10000"/>
                  </a:ext>
                </a:extLst>
              </a:tr>
              <a:tr h="734308">
                <a:tc>
                  <a:txBody>
                    <a:bodyPr/>
                    <a:lstStyle/>
                    <a:p>
                      <a:pPr algn="ctr">
                        <a:lnSpc>
                          <a:spcPct val="115000"/>
                        </a:lnSpc>
                        <a:spcAft>
                          <a:spcPts val="0"/>
                        </a:spcAft>
                      </a:pPr>
                      <a:r>
                        <a:rPr lang="fr-BE" sz="1400" dirty="0">
                          <a:effectLst/>
                        </a:rPr>
                        <a:t>Automation – </a:t>
                      </a:r>
                      <a:r>
                        <a:rPr lang="fr-BE" sz="1400" dirty="0" err="1">
                          <a:effectLst/>
                        </a:rPr>
                        <a:t>Passenger</a:t>
                      </a:r>
                      <a:r>
                        <a:rPr lang="fr-BE" sz="1400" dirty="0">
                          <a:effectLst/>
                        </a:rPr>
                        <a:t> Transport (</a:t>
                      </a:r>
                      <a:r>
                        <a:rPr lang="fr-BE" sz="1400" dirty="0" err="1">
                          <a:effectLst/>
                        </a:rPr>
                        <a:t>autonomous</a:t>
                      </a:r>
                      <a:r>
                        <a:rPr lang="fr-BE" sz="1400" dirty="0">
                          <a:effectLst/>
                        </a:rPr>
                        <a:t> cars, </a:t>
                      </a:r>
                      <a:r>
                        <a:rPr lang="fr-BE" sz="1400" dirty="0" err="1">
                          <a:effectLst/>
                        </a:rPr>
                        <a:t>aircrafts</a:t>
                      </a:r>
                      <a:r>
                        <a:rPr lang="fr-BE" sz="1400" dirty="0">
                          <a:effectLst/>
                        </a:rPr>
                        <a:t>, trains, </a:t>
                      </a:r>
                      <a:r>
                        <a:rPr lang="fr-BE" sz="1400" dirty="0" err="1">
                          <a:effectLst/>
                        </a:rPr>
                        <a:t>vessels</a:t>
                      </a:r>
                      <a:r>
                        <a:rPr lang="fr-BE" sz="1400" dirty="0">
                          <a:effectLst/>
                        </a:rPr>
                        <a:t>)</a:t>
                      </a:r>
                      <a:endParaRPr lang="en-GB" sz="2000" dirty="0">
                        <a:effectLst/>
                        <a:latin typeface="Arial"/>
                        <a:ea typeface="SimSun"/>
                        <a:cs typeface="Times New Roman"/>
                      </a:endParaRPr>
                    </a:p>
                  </a:txBody>
                  <a:tcPr marL="68580" marR="68580" marT="0" marB="0" anchor="ctr"/>
                </a:tc>
                <a:tc>
                  <a:txBody>
                    <a:bodyPr/>
                    <a:lstStyle/>
                    <a:p>
                      <a:pPr algn="ctr">
                        <a:lnSpc>
                          <a:spcPct val="115000"/>
                        </a:lnSpc>
                        <a:spcAft>
                          <a:spcPts val="0"/>
                        </a:spcAft>
                      </a:pPr>
                      <a:r>
                        <a:rPr lang="en-GB" sz="1400" dirty="0">
                          <a:effectLst/>
                        </a:rPr>
                        <a:t>34</a:t>
                      </a:r>
                      <a:endParaRPr lang="en-GB" sz="1800" dirty="0">
                        <a:effectLst/>
                        <a:latin typeface="Arial"/>
                        <a:ea typeface="SimSun"/>
                        <a:cs typeface="Times New Roman"/>
                      </a:endParaRPr>
                    </a:p>
                  </a:txBody>
                  <a:tcPr marL="68580" marR="68580" marT="0" marB="0" anchor="ctr"/>
                </a:tc>
                <a:tc>
                  <a:txBody>
                    <a:bodyPr/>
                    <a:lstStyle/>
                    <a:p>
                      <a:pPr algn="ctr">
                        <a:lnSpc>
                          <a:spcPct val="115000"/>
                        </a:lnSpc>
                        <a:spcAft>
                          <a:spcPts val="0"/>
                        </a:spcAft>
                      </a:pPr>
                      <a:r>
                        <a:rPr lang="en-GB" sz="1800" dirty="0">
                          <a:effectLst/>
                        </a:rPr>
                        <a:t>+</a:t>
                      </a:r>
                      <a:endParaRPr lang="en-GB" sz="2400" dirty="0">
                        <a:effectLst/>
                        <a:latin typeface="Arial"/>
                        <a:ea typeface="SimSun"/>
                        <a:cs typeface="Times New Roman"/>
                      </a:endParaRPr>
                    </a:p>
                  </a:txBody>
                  <a:tcPr marL="68580" marR="68580" marT="0" marB="0" anchor="ctr"/>
                </a:tc>
                <a:tc>
                  <a:txBody>
                    <a:bodyPr/>
                    <a:lstStyle/>
                    <a:p>
                      <a:pPr algn="ctr">
                        <a:lnSpc>
                          <a:spcPct val="115000"/>
                        </a:lnSpc>
                        <a:spcAft>
                          <a:spcPts val="0"/>
                        </a:spcAft>
                      </a:pPr>
                      <a:r>
                        <a:rPr lang="en-GB" sz="1800" dirty="0">
                          <a:effectLst/>
                        </a:rPr>
                        <a:t>+</a:t>
                      </a:r>
                      <a:endParaRPr lang="en-GB" sz="2400" dirty="0">
                        <a:effectLst/>
                        <a:latin typeface="Arial"/>
                        <a:ea typeface="SimSun"/>
                        <a:cs typeface="Times New Roman"/>
                      </a:endParaRPr>
                    </a:p>
                  </a:txBody>
                  <a:tcPr marL="68580" marR="68580" marT="0" marB="0" anchor="ctr"/>
                </a:tc>
                <a:tc>
                  <a:txBody>
                    <a:bodyPr/>
                    <a:lstStyle/>
                    <a:p>
                      <a:pPr algn="ctr">
                        <a:lnSpc>
                          <a:spcPct val="115000"/>
                        </a:lnSpc>
                        <a:spcAft>
                          <a:spcPts val="0"/>
                        </a:spcAft>
                      </a:pPr>
                      <a:r>
                        <a:rPr lang="en-GB" sz="1800" dirty="0">
                          <a:effectLst/>
                        </a:rPr>
                        <a:t>+</a:t>
                      </a:r>
                      <a:endParaRPr lang="en-GB" sz="2400" dirty="0">
                        <a:effectLst/>
                        <a:latin typeface="Arial"/>
                        <a:ea typeface="SimSun"/>
                        <a:cs typeface="Times New Roman"/>
                      </a:endParaRPr>
                    </a:p>
                  </a:txBody>
                  <a:tcPr marL="68580" marR="68580" marT="0" marB="0" anchor="ctr"/>
                </a:tc>
                <a:tc>
                  <a:txBody>
                    <a:bodyPr/>
                    <a:lstStyle/>
                    <a:p>
                      <a:pPr algn="ctr">
                        <a:lnSpc>
                          <a:spcPct val="115000"/>
                        </a:lnSpc>
                        <a:spcAft>
                          <a:spcPts val="0"/>
                        </a:spcAft>
                      </a:pPr>
                      <a:r>
                        <a:rPr lang="en-GB" sz="1800" dirty="0">
                          <a:effectLst/>
                        </a:rPr>
                        <a:t>+</a:t>
                      </a:r>
                      <a:endParaRPr lang="en-GB" sz="2400" dirty="0">
                        <a:effectLst/>
                        <a:latin typeface="Arial"/>
                        <a:ea typeface="SimSun"/>
                        <a:cs typeface="Times New Roman"/>
                      </a:endParaRPr>
                    </a:p>
                  </a:txBody>
                  <a:tcPr marL="68580" marR="68580" marT="0" marB="0" anchor="ctr"/>
                </a:tc>
                <a:tc>
                  <a:txBody>
                    <a:bodyPr/>
                    <a:lstStyle/>
                    <a:p>
                      <a:pPr algn="ctr">
                        <a:lnSpc>
                          <a:spcPct val="115000"/>
                        </a:lnSpc>
                        <a:spcAft>
                          <a:spcPts val="0"/>
                        </a:spcAft>
                      </a:pPr>
                      <a:r>
                        <a:rPr lang="en-GB" sz="1400">
                          <a:effectLst/>
                        </a:rPr>
                        <a:t>Medium term</a:t>
                      </a:r>
                      <a:endParaRPr lang="en-GB" sz="1800">
                        <a:effectLst/>
                        <a:latin typeface="Arial"/>
                        <a:ea typeface="SimSun"/>
                        <a:cs typeface="Times New Roman"/>
                      </a:endParaRPr>
                    </a:p>
                  </a:txBody>
                  <a:tcPr marL="68580" marR="68580" marT="0" marB="0" anchor="ctr"/>
                </a:tc>
                <a:extLst>
                  <a:ext uri="{0D108BD9-81ED-4DB2-BD59-A6C34878D82A}">
                    <a16:rowId xmlns:a16="http://schemas.microsoft.com/office/drawing/2014/main" xmlns="" val="10001"/>
                  </a:ext>
                </a:extLst>
              </a:tr>
              <a:tr h="489538">
                <a:tc>
                  <a:txBody>
                    <a:bodyPr/>
                    <a:lstStyle/>
                    <a:p>
                      <a:pPr algn="ctr">
                        <a:lnSpc>
                          <a:spcPct val="115000"/>
                        </a:lnSpc>
                        <a:spcAft>
                          <a:spcPts val="0"/>
                        </a:spcAft>
                      </a:pPr>
                      <a:r>
                        <a:rPr lang="en-GB" sz="1400" dirty="0">
                          <a:effectLst/>
                        </a:rPr>
                        <a:t>Shared Mobility, On-Demand Mobility, </a:t>
                      </a:r>
                      <a:r>
                        <a:rPr lang="en-GB" sz="1400" dirty="0" err="1">
                          <a:effectLst/>
                        </a:rPr>
                        <a:t>MaaS</a:t>
                      </a:r>
                      <a:endParaRPr lang="en-GB" sz="2000" dirty="0">
                        <a:effectLst/>
                        <a:latin typeface="Arial"/>
                        <a:ea typeface="SimSun"/>
                        <a:cs typeface="Times New Roman"/>
                      </a:endParaRPr>
                    </a:p>
                  </a:txBody>
                  <a:tcPr marL="68580" marR="68580" marT="0" marB="0" anchor="ctr"/>
                </a:tc>
                <a:tc>
                  <a:txBody>
                    <a:bodyPr/>
                    <a:lstStyle/>
                    <a:p>
                      <a:pPr algn="ctr">
                        <a:lnSpc>
                          <a:spcPct val="115000"/>
                        </a:lnSpc>
                        <a:spcAft>
                          <a:spcPts val="0"/>
                        </a:spcAft>
                      </a:pPr>
                      <a:r>
                        <a:rPr lang="en-GB" sz="1400" dirty="0">
                          <a:effectLst/>
                        </a:rPr>
                        <a:t>29</a:t>
                      </a:r>
                      <a:endParaRPr lang="en-GB" sz="1800" dirty="0">
                        <a:effectLst/>
                        <a:latin typeface="Arial"/>
                        <a:ea typeface="SimSun"/>
                        <a:cs typeface="Times New Roman"/>
                      </a:endParaRPr>
                    </a:p>
                  </a:txBody>
                  <a:tcPr marL="68580" marR="68580" marT="0" marB="0" anchor="ctr"/>
                </a:tc>
                <a:tc>
                  <a:txBody>
                    <a:bodyPr/>
                    <a:lstStyle/>
                    <a:p>
                      <a:pPr algn="ctr">
                        <a:lnSpc>
                          <a:spcPct val="115000"/>
                        </a:lnSpc>
                        <a:spcAft>
                          <a:spcPts val="0"/>
                        </a:spcAft>
                      </a:pPr>
                      <a:r>
                        <a:rPr lang="en-GB" sz="1800">
                          <a:effectLst/>
                        </a:rPr>
                        <a:t>+</a:t>
                      </a:r>
                      <a:endParaRPr lang="en-GB" sz="2400">
                        <a:effectLst/>
                        <a:latin typeface="Arial"/>
                        <a:ea typeface="SimSun"/>
                        <a:cs typeface="Times New Roman"/>
                      </a:endParaRPr>
                    </a:p>
                  </a:txBody>
                  <a:tcPr marL="68580" marR="68580" marT="0" marB="0" anchor="ctr"/>
                </a:tc>
                <a:tc>
                  <a:txBody>
                    <a:bodyPr/>
                    <a:lstStyle/>
                    <a:p>
                      <a:pPr algn="ctr">
                        <a:lnSpc>
                          <a:spcPct val="115000"/>
                        </a:lnSpc>
                        <a:spcAft>
                          <a:spcPts val="0"/>
                        </a:spcAft>
                      </a:pPr>
                      <a:r>
                        <a:rPr lang="en-GB" sz="1800" dirty="0">
                          <a:effectLst/>
                        </a:rPr>
                        <a:t>-</a:t>
                      </a:r>
                      <a:endParaRPr lang="en-GB" sz="2400" dirty="0">
                        <a:effectLst/>
                        <a:latin typeface="Arial"/>
                        <a:ea typeface="SimSun"/>
                        <a:cs typeface="Times New Roman"/>
                      </a:endParaRPr>
                    </a:p>
                  </a:txBody>
                  <a:tcPr marL="68580" marR="68580" marT="0" marB="0" anchor="ctr"/>
                </a:tc>
                <a:tc>
                  <a:txBody>
                    <a:bodyPr/>
                    <a:lstStyle/>
                    <a:p>
                      <a:pPr algn="ctr">
                        <a:lnSpc>
                          <a:spcPct val="115000"/>
                        </a:lnSpc>
                        <a:spcAft>
                          <a:spcPts val="0"/>
                        </a:spcAft>
                      </a:pPr>
                      <a:r>
                        <a:rPr lang="en-GB" sz="1800" dirty="0">
                          <a:effectLst/>
                        </a:rPr>
                        <a:t>-</a:t>
                      </a:r>
                      <a:endParaRPr lang="en-GB" sz="2400" dirty="0">
                        <a:effectLst/>
                        <a:latin typeface="Arial"/>
                        <a:ea typeface="SimSun"/>
                        <a:cs typeface="Times New Roman"/>
                      </a:endParaRPr>
                    </a:p>
                  </a:txBody>
                  <a:tcPr marL="68580" marR="68580" marT="0" marB="0" anchor="ctr"/>
                </a:tc>
                <a:tc>
                  <a:txBody>
                    <a:bodyPr/>
                    <a:lstStyle/>
                    <a:p>
                      <a:pPr algn="ctr">
                        <a:lnSpc>
                          <a:spcPct val="115000"/>
                        </a:lnSpc>
                        <a:spcAft>
                          <a:spcPts val="0"/>
                        </a:spcAft>
                      </a:pPr>
                      <a:r>
                        <a:rPr lang="en-GB" sz="1800" dirty="0">
                          <a:effectLst/>
                        </a:rPr>
                        <a:t>-</a:t>
                      </a:r>
                      <a:endParaRPr lang="en-GB" sz="2400" dirty="0">
                        <a:effectLst/>
                        <a:latin typeface="Arial"/>
                        <a:ea typeface="SimSun"/>
                        <a:cs typeface="Times New Roman"/>
                      </a:endParaRPr>
                    </a:p>
                  </a:txBody>
                  <a:tcPr marL="68580" marR="68580" marT="0" marB="0" anchor="ctr"/>
                </a:tc>
                <a:tc>
                  <a:txBody>
                    <a:bodyPr/>
                    <a:lstStyle/>
                    <a:p>
                      <a:pPr algn="ctr">
                        <a:lnSpc>
                          <a:spcPct val="115000"/>
                        </a:lnSpc>
                        <a:spcAft>
                          <a:spcPts val="0"/>
                        </a:spcAft>
                      </a:pPr>
                      <a:r>
                        <a:rPr lang="en-GB" sz="1400" dirty="0">
                          <a:effectLst/>
                        </a:rPr>
                        <a:t>Medium term</a:t>
                      </a:r>
                      <a:endParaRPr lang="en-GB" sz="1800" dirty="0">
                        <a:effectLst/>
                        <a:latin typeface="Arial"/>
                        <a:ea typeface="SimSun"/>
                        <a:cs typeface="Times New Roman"/>
                      </a:endParaRPr>
                    </a:p>
                  </a:txBody>
                  <a:tcPr marL="68580" marR="68580" marT="0" marB="0" anchor="ctr"/>
                </a:tc>
                <a:extLst>
                  <a:ext uri="{0D108BD9-81ED-4DB2-BD59-A6C34878D82A}">
                    <a16:rowId xmlns:a16="http://schemas.microsoft.com/office/drawing/2014/main" xmlns="" val="10002"/>
                  </a:ext>
                </a:extLst>
              </a:tr>
              <a:tr h="489538">
                <a:tc>
                  <a:txBody>
                    <a:bodyPr/>
                    <a:lstStyle/>
                    <a:p>
                      <a:pPr algn="ctr">
                        <a:lnSpc>
                          <a:spcPct val="115000"/>
                        </a:lnSpc>
                        <a:spcAft>
                          <a:spcPts val="0"/>
                        </a:spcAft>
                      </a:pPr>
                      <a:r>
                        <a:rPr lang="en-GB" sz="1400" dirty="0">
                          <a:effectLst/>
                        </a:rPr>
                        <a:t>Electrification – Passenger Transport (electric cars, trains, aircrafts, vessels)</a:t>
                      </a:r>
                      <a:endParaRPr lang="en-GB" sz="2000" dirty="0">
                        <a:effectLst/>
                        <a:latin typeface="Arial"/>
                        <a:ea typeface="SimSun"/>
                        <a:cs typeface="Times New Roman"/>
                      </a:endParaRPr>
                    </a:p>
                  </a:txBody>
                  <a:tcPr marL="68580" marR="68580" marT="0" marB="0" anchor="ctr"/>
                </a:tc>
                <a:tc>
                  <a:txBody>
                    <a:bodyPr/>
                    <a:lstStyle/>
                    <a:p>
                      <a:pPr algn="ctr">
                        <a:lnSpc>
                          <a:spcPct val="115000"/>
                        </a:lnSpc>
                        <a:spcAft>
                          <a:spcPts val="0"/>
                        </a:spcAft>
                      </a:pPr>
                      <a:r>
                        <a:rPr lang="en-GB" sz="1400">
                          <a:effectLst/>
                        </a:rPr>
                        <a:t>26</a:t>
                      </a:r>
                      <a:endParaRPr lang="en-GB" sz="1800">
                        <a:effectLst/>
                        <a:latin typeface="Arial"/>
                        <a:ea typeface="SimSun"/>
                        <a:cs typeface="Times New Roman"/>
                      </a:endParaRPr>
                    </a:p>
                  </a:txBody>
                  <a:tcPr marL="68580" marR="68580" marT="0" marB="0" anchor="ctr"/>
                </a:tc>
                <a:tc>
                  <a:txBody>
                    <a:bodyPr/>
                    <a:lstStyle/>
                    <a:p>
                      <a:pPr algn="ctr">
                        <a:lnSpc>
                          <a:spcPct val="115000"/>
                        </a:lnSpc>
                        <a:spcAft>
                          <a:spcPts val="0"/>
                        </a:spcAft>
                      </a:pPr>
                      <a:r>
                        <a:rPr lang="en-GB" sz="1800">
                          <a:effectLst/>
                        </a:rPr>
                        <a:t>+</a:t>
                      </a:r>
                      <a:endParaRPr lang="en-GB" sz="2400">
                        <a:effectLst/>
                        <a:latin typeface="Arial"/>
                        <a:ea typeface="SimSun"/>
                        <a:cs typeface="Times New Roman"/>
                      </a:endParaRPr>
                    </a:p>
                  </a:txBody>
                  <a:tcPr marL="68580" marR="68580" marT="0" marB="0" anchor="ctr"/>
                </a:tc>
                <a:tc>
                  <a:txBody>
                    <a:bodyPr/>
                    <a:lstStyle/>
                    <a:p>
                      <a:pPr algn="ctr">
                        <a:lnSpc>
                          <a:spcPct val="115000"/>
                        </a:lnSpc>
                        <a:spcAft>
                          <a:spcPts val="0"/>
                        </a:spcAft>
                      </a:pPr>
                      <a:r>
                        <a:rPr lang="en-GB" sz="1800" dirty="0">
                          <a:effectLst/>
                        </a:rPr>
                        <a:t>+</a:t>
                      </a:r>
                      <a:endParaRPr lang="en-GB" sz="2400" dirty="0">
                        <a:effectLst/>
                        <a:latin typeface="Arial"/>
                        <a:ea typeface="SimSun"/>
                        <a:cs typeface="Times New Roman"/>
                      </a:endParaRPr>
                    </a:p>
                  </a:txBody>
                  <a:tcPr marL="68580" marR="68580" marT="0" marB="0" anchor="ctr"/>
                </a:tc>
                <a:tc>
                  <a:txBody>
                    <a:bodyPr/>
                    <a:lstStyle/>
                    <a:p>
                      <a:pPr algn="ctr">
                        <a:lnSpc>
                          <a:spcPct val="115000"/>
                        </a:lnSpc>
                        <a:spcAft>
                          <a:spcPts val="0"/>
                        </a:spcAft>
                      </a:pPr>
                      <a:r>
                        <a:rPr lang="en-GB" sz="1800">
                          <a:effectLst/>
                        </a:rPr>
                        <a:t>+</a:t>
                      </a:r>
                      <a:endParaRPr lang="en-GB" sz="2400">
                        <a:effectLst/>
                        <a:latin typeface="Arial"/>
                        <a:ea typeface="SimSun"/>
                        <a:cs typeface="Times New Roman"/>
                      </a:endParaRPr>
                    </a:p>
                  </a:txBody>
                  <a:tcPr marL="68580" marR="68580" marT="0" marB="0" anchor="ctr"/>
                </a:tc>
                <a:tc>
                  <a:txBody>
                    <a:bodyPr/>
                    <a:lstStyle/>
                    <a:p>
                      <a:pPr algn="ctr">
                        <a:lnSpc>
                          <a:spcPct val="115000"/>
                        </a:lnSpc>
                        <a:spcAft>
                          <a:spcPts val="0"/>
                        </a:spcAft>
                      </a:pPr>
                      <a:r>
                        <a:rPr lang="en-GB" sz="1800">
                          <a:effectLst/>
                        </a:rPr>
                        <a:t>+</a:t>
                      </a:r>
                      <a:endParaRPr lang="en-GB" sz="2400">
                        <a:effectLst/>
                        <a:latin typeface="Arial"/>
                        <a:ea typeface="SimSun"/>
                        <a:cs typeface="Times New Roman"/>
                      </a:endParaRPr>
                    </a:p>
                  </a:txBody>
                  <a:tcPr marL="68580" marR="68580" marT="0" marB="0" anchor="ctr"/>
                </a:tc>
                <a:tc>
                  <a:txBody>
                    <a:bodyPr/>
                    <a:lstStyle/>
                    <a:p>
                      <a:pPr algn="ctr">
                        <a:lnSpc>
                          <a:spcPct val="115000"/>
                        </a:lnSpc>
                        <a:spcAft>
                          <a:spcPts val="0"/>
                        </a:spcAft>
                      </a:pPr>
                      <a:r>
                        <a:rPr lang="en-GB" sz="1400" dirty="0">
                          <a:effectLst/>
                        </a:rPr>
                        <a:t>Medium term</a:t>
                      </a:r>
                      <a:endParaRPr lang="en-GB" sz="1800" dirty="0">
                        <a:effectLst/>
                        <a:latin typeface="Arial"/>
                        <a:ea typeface="SimSun"/>
                        <a:cs typeface="Times New Roman"/>
                      </a:endParaRPr>
                    </a:p>
                  </a:txBody>
                  <a:tcPr marL="68580" marR="68580" marT="0" marB="0" anchor="ctr"/>
                </a:tc>
                <a:extLst>
                  <a:ext uri="{0D108BD9-81ED-4DB2-BD59-A6C34878D82A}">
                    <a16:rowId xmlns:a16="http://schemas.microsoft.com/office/drawing/2014/main" xmlns="" val="10003"/>
                  </a:ext>
                </a:extLst>
              </a:tr>
              <a:tr h="541429">
                <a:tc>
                  <a:txBody>
                    <a:bodyPr/>
                    <a:lstStyle/>
                    <a:p>
                      <a:pPr algn="ctr">
                        <a:lnSpc>
                          <a:spcPct val="115000"/>
                        </a:lnSpc>
                        <a:spcAft>
                          <a:spcPts val="0"/>
                        </a:spcAft>
                      </a:pPr>
                      <a:r>
                        <a:rPr lang="en-GB" sz="1400" dirty="0">
                          <a:effectLst/>
                        </a:rPr>
                        <a:t>Seamless Transport Chains – Multimodality, Intermodality</a:t>
                      </a:r>
                      <a:endParaRPr lang="en-GB" sz="2000" dirty="0">
                        <a:effectLst/>
                        <a:latin typeface="Arial"/>
                        <a:ea typeface="SimSun"/>
                        <a:cs typeface="Times New Roman"/>
                      </a:endParaRPr>
                    </a:p>
                  </a:txBody>
                  <a:tcPr marL="68580" marR="68580" marT="0" marB="0" anchor="ctr"/>
                </a:tc>
                <a:tc>
                  <a:txBody>
                    <a:bodyPr/>
                    <a:lstStyle/>
                    <a:p>
                      <a:pPr algn="ctr">
                        <a:lnSpc>
                          <a:spcPct val="115000"/>
                        </a:lnSpc>
                        <a:spcAft>
                          <a:spcPts val="0"/>
                        </a:spcAft>
                      </a:pPr>
                      <a:r>
                        <a:rPr lang="en-GB" sz="1400" dirty="0">
                          <a:effectLst/>
                        </a:rPr>
                        <a:t>20</a:t>
                      </a:r>
                      <a:endParaRPr lang="en-GB" sz="1800" dirty="0">
                        <a:effectLst/>
                        <a:latin typeface="Arial"/>
                        <a:ea typeface="SimSun"/>
                        <a:cs typeface="Times New Roman"/>
                      </a:endParaRPr>
                    </a:p>
                  </a:txBody>
                  <a:tcPr marL="68580" marR="68580" marT="0" marB="0" anchor="ctr"/>
                </a:tc>
                <a:tc>
                  <a:txBody>
                    <a:bodyPr/>
                    <a:lstStyle/>
                    <a:p>
                      <a:pPr algn="ctr">
                        <a:lnSpc>
                          <a:spcPct val="115000"/>
                        </a:lnSpc>
                        <a:spcAft>
                          <a:spcPts val="0"/>
                        </a:spcAft>
                      </a:pPr>
                      <a:r>
                        <a:rPr lang="en-GB" sz="1800">
                          <a:effectLst/>
                        </a:rPr>
                        <a:t>+</a:t>
                      </a:r>
                      <a:endParaRPr lang="en-GB" sz="2400">
                        <a:effectLst/>
                        <a:latin typeface="Arial"/>
                        <a:ea typeface="SimSun"/>
                        <a:cs typeface="Times New Roman"/>
                      </a:endParaRPr>
                    </a:p>
                  </a:txBody>
                  <a:tcPr marL="68580" marR="68580" marT="0" marB="0" anchor="ctr"/>
                </a:tc>
                <a:tc>
                  <a:txBody>
                    <a:bodyPr/>
                    <a:lstStyle/>
                    <a:p>
                      <a:pPr algn="ctr">
                        <a:lnSpc>
                          <a:spcPct val="115000"/>
                        </a:lnSpc>
                        <a:spcAft>
                          <a:spcPts val="0"/>
                        </a:spcAft>
                      </a:pPr>
                      <a:r>
                        <a:rPr lang="en-GB" sz="1800">
                          <a:effectLst/>
                        </a:rPr>
                        <a:t>+</a:t>
                      </a:r>
                      <a:endParaRPr lang="en-GB" sz="2400">
                        <a:effectLst/>
                        <a:latin typeface="Arial"/>
                        <a:ea typeface="SimSun"/>
                        <a:cs typeface="Times New Roman"/>
                      </a:endParaRPr>
                    </a:p>
                  </a:txBody>
                  <a:tcPr marL="68580" marR="68580" marT="0" marB="0" anchor="ctr"/>
                </a:tc>
                <a:tc>
                  <a:txBody>
                    <a:bodyPr/>
                    <a:lstStyle/>
                    <a:p>
                      <a:pPr algn="ctr">
                        <a:lnSpc>
                          <a:spcPct val="115000"/>
                        </a:lnSpc>
                        <a:spcAft>
                          <a:spcPts val="0"/>
                        </a:spcAft>
                      </a:pPr>
                      <a:r>
                        <a:rPr lang="en-GB" sz="1800" dirty="0">
                          <a:effectLst/>
                        </a:rPr>
                        <a:t>+</a:t>
                      </a:r>
                      <a:endParaRPr lang="en-GB" sz="2400" dirty="0">
                        <a:effectLst/>
                        <a:latin typeface="Arial"/>
                        <a:ea typeface="SimSun"/>
                        <a:cs typeface="Times New Roman"/>
                      </a:endParaRPr>
                    </a:p>
                  </a:txBody>
                  <a:tcPr marL="68580" marR="68580" marT="0" marB="0" anchor="ctr"/>
                </a:tc>
                <a:tc>
                  <a:txBody>
                    <a:bodyPr/>
                    <a:lstStyle/>
                    <a:p>
                      <a:pPr algn="ctr">
                        <a:lnSpc>
                          <a:spcPct val="115000"/>
                        </a:lnSpc>
                        <a:spcAft>
                          <a:spcPts val="0"/>
                        </a:spcAft>
                      </a:pPr>
                      <a:r>
                        <a:rPr lang="en-GB" sz="1800">
                          <a:effectLst/>
                        </a:rPr>
                        <a:t>+</a:t>
                      </a:r>
                      <a:endParaRPr lang="en-GB" sz="2400">
                        <a:effectLst/>
                        <a:latin typeface="Arial"/>
                        <a:ea typeface="SimSun"/>
                        <a:cs typeface="Times New Roman"/>
                      </a:endParaRPr>
                    </a:p>
                  </a:txBody>
                  <a:tcPr marL="68580" marR="68580" marT="0" marB="0" anchor="ctr"/>
                </a:tc>
                <a:tc>
                  <a:txBody>
                    <a:bodyPr/>
                    <a:lstStyle/>
                    <a:p>
                      <a:pPr algn="ctr">
                        <a:lnSpc>
                          <a:spcPct val="115000"/>
                        </a:lnSpc>
                        <a:spcAft>
                          <a:spcPts val="0"/>
                        </a:spcAft>
                      </a:pPr>
                      <a:r>
                        <a:rPr lang="en-GB" sz="1400" dirty="0">
                          <a:effectLst/>
                        </a:rPr>
                        <a:t>Long term</a:t>
                      </a:r>
                      <a:endParaRPr lang="en-GB" sz="1800" dirty="0">
                        <a:effectLst/>
                        <a:latin typeface="Arial"/>
                        <a:ea typeface="SimSun"/>
                        <a:cs typeface="Times New Roman"/>
                      </a:endParaRPr>
                    </a:p>
                  </a:txBody>
                  <a:tcPr marL="68580" marR="68580" marT="0" marB="0" anchor="ctr"/>
                </a:tc>
                <a:extLst>
                  <a:ext uri="{0D108BD9-81ED-4DB2-BD59-A6C34878D82A}">
                    <a16:rowId xmlns:a16="http://schemas.microsoft.com/office/drawing/2014/main" xmlns="" val="10004"/>
                  </a:ext>
                </a:extLst>
              </a:tr>
              <a:tr h="517565">
                <a:tc>
                  <a:txBody>
                    <a:bodyPr/>
                    <a:lstStyle/>
                    <a:p>
                      <a:pPr algn="ctr">
                        <a:lnSpc>
                          <a:spcPct val="115000"/>
                        </a:lnSpc>
                        <a:spcAft>
                          <a:spcPts val="0"/>
                        </a:spcAft>
                      </a:pPr>
                      <a:r>
                        <a:rPr lang="en-GB" sz="1400" dirty="0">
                          <a:effectLst/>
                        </a:rPr>
                        <a:t>Personal Air Transportation, "Flying Cars", “Flying Taxis”</a:t>
                      </a:r>
                      <a:endParaRPr lang="en-GB" sz="2000" dirty="0">
                        <a:effectLst/>
                        <a:latin typeface="Arial"/>
                        <a:ea typeface="SimSun"/>
                        <a:cs typeface="Times New Roman"/>
                      </a:endParaRPr>
                    </a:p>
                  </a:txBody>
                  <a:tcPr marL="68580" marR="68580" marT="0" marB="0" anchor="ctr"/>
                </a:tc>
                <a:tc>
                  <a:txBody>
                    <a:bodyPr/>
                    <a:lstStyle/>
                    <a:p>
                      <a:pPr algn="ctr">
                        <a:lnSpc>
                          <a:spcPct val="115000"/>
                        </a:lnSpc>
                        <a:spcAft>
                          <a:spcPts val="0"/>
                        </a:spcAft>
                      </a:pPr>
                      <a:r>
                        <a:rPr lang="en-GB" sz="1400">
                          <a:effectLst/>
                        </a:rPr>
                        <a:t>15</a:t>
                      </a:r>
                      <a:endParaRPr lang="en-GB" sz="1800">
                        <a:effectLst/>
                        <a:latin typeface="Arial"/>
                        <a:ea typeface="SimSun"/>
                        <a:cs typeface="Times New Roman"/>
                      </a:endParaRPr>
                    </a:p>
                  </a:txBody>
                  <a:tcPr marL="68580" marR="68580" marT="0" marB="0" anchor="ctr"/>
                </a:tc>
                <a:tc>
                  <a:txBody>
                    <a:bodyPr/>
                    <a:lstStyle/>
                    <a:p>
                      <a:pPr algn="ctr">
                        <a:lnSpc>
                          <a:spcPct val="115000"/>
                        </a:lnSpc>
                        <a:spcAft>
                          <a:spcPts val="0"/>
                        </a:spcAft>
                      </a:pPr>
                      <a:r>
                        <a:rPr lang="en-GB" sz="1800">
                          <a:effectLst/>
                        </a:rPr>
                        <a:t>+</a:t>
                      </a:r>
                      <a:endParaRPr lang="en-GB" sz="2400">
                        <a:effectLst/>
                        <a:latin typeface="Arial"/>
                        <a:ea typeface="SimSun"/>
                        <a:cs typeface="Times New Roman"/>
                      </a:endParaRPr>
                    </a:p>
                  </a:txBody>
                  <a:tcPr marL="68580" marR="68580" marT="0" marB="0" anchor="ctr"/>
                </a:tc>
                <a:tc>
                  <a:txBody>
                    <a:bodyPr/>
                    <a:lstStyle/>
                    <a:p>
                      <a:pPr algn="ctr">
                        <a:lnSpc>
                          <a:spcPct val="115000"/>
                        </a:lnSpc>
                        <a:spcAft>
                          <a:spcPts val="0"/>
                        </a:spcAft>
                      </a:pPr>
                      <a:r>
                        <a:rPr lang="en-GB" sz="1800">
                          <a:effectLst/>
                        </a:rPr>
                        <a:t>+</a:t>
                      </a:r>
                      <a:endParaRPr lang="en-GB" sz="2400">
                        <a:effectLst/>
                        <a:latin typeface="Arial"/>
                        <a:ea typeface="SimSun"/>
                        <a:cs typeface="Times New Roman"/>
                      </a:endParaRPr>
                    </a:p>
                  </a:txBody>
                  <a:tcPr marL="68580" marR="68580" marT="0" marB="0" anchor="ctr"/>
                </a:tc>
                <a:tc>
                  <a:txBody>
                    <a:bodyPr/>
                    <a:lstStyle/>
                    <a:p>
                      <a:pPr algn="ctr">
                        <a:lnSpc>
                          <a:spcPct val="115000"/>
                        </a:lnSpc>
                        <a:spcAft>
                          <a:spcPts val="0"/>
                        </a:spcAft>
                      </a:pPr>
                      <a:r>
                        <a:rPr lang="en-GB" sz="1800" dirty="0">
                          <a:effectLst/>
                        </a:rPr>
                        <a:t>-</a:t>
                      </a:r>
                      <a:endParaRPr lang="en-GB" sz="2400" dirty="0">
                        <a:effectLst/>
                        <a:latin typeface="Arial"/>
                        <a:ea typeface="SimSun"/>
                        <a:cs typeface="Times New Roman"/>
                      </a:endParaRPr>
                    </a:p>
                  </a:txBody>
                  <a:tcPr marL="68580" marR="68580" marT="0" marB="0" anchor="ctr"/>
                </a:tc>
                <a:tc>
                  <a:txBody>
                    <a:bodyPr/>
                    <a:lstStyle/>
                    <a:p>
                      <a:pPr algn="ctr">
                        <a:lnSpc>
                          <a:spcPct val="115000"/>
                        </a:lnSpc>
                        <a:spcAft>
                          <a:spcPts val="0"/>
                        </a:spcAft>
                      </a:pPr>
                      <a:r>
                        <a:rPr lang="en-GB" sz="1800" dirty="0">
                          <a:effectLst/>
                        </a:rPr>
                        <a:t>-</a:t>
                      </a:r>
                      <a:endParaRPr lang="en-GB" sz="2400" dirty="0">
                        <a:effectLst/>
                        <a:latin typeface="Arial"/>
                        <a:ea typeface="SimSun"/>
                        <a:cs typeface="Times New Roman"/>
                      </a:endParaRPr>
                    </a:p>
                  </a:txBody>
                  <a:tcPr marL="68580" marR="68580" marT="0" marB="0" anchor="ctr"/>
                </a:tc>
                <a:tc>
                  <a:txBody>
                    <a:bodyPr/>
                    <a:lstStyle/>
                    <a:p>
                      <a:pPr algn="ctr">
                        <a:lnSpc>
                          <a:spcPct val="115000"/>
                        </a:lnSpc>
                        <a:spcAft>
                          <a:spcPts val="0"/>
                        </a:spcAft>
                      </a:pPr>
                      <a:r>
                        <a:rPr lang="en-GB" sz="1400" dirty="0">
                          <a:effectLst/>
                        </a:rPr>
                        <a:t>Medium term</a:t>
                      </a:r>
                      <a:endParaRPr lang="en-GB" sz="1800" dirty="0">
                        <a:effectLst/>
                        <a:latin typeface="Arial"/>
                        <a:ea typeface="SimSun"/>
                        <a:cs typeface="Times New Roman"/>
                      </a:endParaRPr>
                    </a:p>
                  </a:txBody>
                  <a:tcPr marL="68580" marR="68580" marT="0" marB="0" anchor="ctr"/>
                </a:tc>
                <a:extLst>
                  <a:ext uri="{0D108BD9-81ED-4DB2-BD59-A6C34878D82A}">
                    <a16:rowId xmlns:a16="http://schemas.microsoft.com/office/drawing/2014/main" xmlns="" val="10005"/>
                  </a:ext>
                </a:extLst>
              </a:tr>
              <a:tr h="430310">
                <a:tc>
                  <a:txBody>
                    <a:bodyPr/>
                    <a:lstStyle/>
                    <a:p>
                      <a:pPr algn="ctr">
                        <a:lnSpc>
                          <a:spcPct val="115000"/>
                        </a:lnSpc>
                        <a:spcAft>
                          <a:spcPts val="0"/>
                        </a:spcAft>
                      </a:pPr>
                      <a:r>
                        <a:rPr lang="en-GB" sz="1400" dirty="0">
                          <a:effectLst/>
                        </a:rPr>
                        <a:t>Smart Use of Travel Time</a:t>
                      </a:r>
                      <a:endParaRPr lang="en-GB" sz="2000" dirty="0">
                        <a:effectLst/>
                        <a:latin typeface="Arial"/>
                        <a:ea typeface="SimSun"/>
                        <a:cs typeface="Times New Roman"/>
                      </a:endParaRPr>
                    </a:p>
                  </a:txBody>
                  <a:tcPr marL="68580" marR="68580" marT="0" marB="0" anchor="ctr"/>
                </a:tc>
                <a:tc>
                  <a:txBody>
                    <a:bodyPr/>
                    <a:lstStyle/>
                    <a:p>
                      <a:pPr algn="ctr">
                        <a:lnSpc>
                          <a:spcPct val="115000"/>
                        </a:lnSpc>
                        <a:spcAft>
                          <a:spcPts val="0"/>
                        </a:spcAft>
                      </a:pPr>
                      <a:r>
                        <a:rPr lang="en-GB" sz="1400">
                          <a:effectLst/>
                        </a:rPr>
                        <a:t>13</a:t>
                      </a:r>
                      <a:endParaRPr lang="en-GB" sz="1800">
                        <a:effectLst/>
                        <a:latin typeface="Arial"/>
                        <a:ea typeface="SimSun"/>
                        <a:cs typeface="Times New Roman"/>
                      </a:endParaRPr>
                    </a:p>
                  </a:txBody>
                  <a:tcPr marL="68580" marR="68580" marT="0" marB="0" anchor="ctr"/>
                </a:tc>
                <a:tc>
                  <a:txBody>
                    <a:bodyPr/>
                    <a:lstStyle/>
                    <a:p>
                      <a:pPr algn="ctr">
                        <a:lnSpc>
                          <a:spcPct val="115000"/>
                        </a:lnSpc>
                        <a:spcAft>
                          <a:spcPts val="0"/>
                        </a:spcAft>
                      </a:pPr>
                      <a:r>
                        <a:rPr lang="en-GB" sz="1800">
                          <a:effectLst/>
                        </a:rPr>
                        <a:t>+</a:t>
                      </a:r>
                      <a:endParaRPr lang="en-GB" sz="2400">
                        <a:effectLst/>
                        <a:latin typeface="Arial"/>
                        <a:ea typeface="SimSun"/>
                        <a:cs typeface="Times New Roman"/>
                      </a:endParaRPr>
                    </a:p>
                  </a:txBody>
                  <a:tcPr marL="68580" marR="68580" marT="0" marB="0" anchor="ctr"/>
                </a:tc>
                <a:tc>
                  <a:txBody>
                    <a:bodyPr/>
                    <a:lstStyle/>
                    <a:p>
                      <a:pPr algn="ctr">
                        <a:lnSpc>
                          <a:spcPct val="115000"/>
                        </a:lnSpc>
                        <a:spcAft>
                          <a:spcPts val="0"/>
                        </a:spcAft>
                      </a:pPr>
                      <a:r>
                        <a:rPr lang="en-GB" sz="1800">
                          <a:effectLst/>
                        </a:rPr>
                        <a:t>-</a:t>
                      </a:r>
                      <a:endParaRPr lang="en-GB" sz="2400">
                        <a:effectLst/>
                        <a:latin typeface="Arial"/>
                        <a:ea typeface="SimSun"/>
                        <a:cs typeface="Times New Roman"/>
                      </a:endParaRPr>
                    </a:p>
                  </a:txBody>
                  <a:tcPr marL="68580" marR="68580" marT="0" marB="0" anchor="ctr"/>
                </a:tc>
                <a:tc>
                  <a:txBody>
                    <a:bodyPr/>
                    <a:lstStyle/>
                    <a:p>
                      <a:pPr algn="ctr">
                        <a:lnSpc>
                          <a:spcPct val="115000"/>
                        </a:lnSpc>
                        <a:spcAft>
                          <a:spcPts val="0"/>
                        </a:spcAft>
                      </a:pPr>
                      <a:r>
                        <a:rPr lang="en-GB" sz="1800" dirty="0">
                          <a:effectLst/>
                        </a:rPr>
                        <a:t>-</a:t>
                      </a:r>
                      <a:endParaRPr lang="en-GB" sz="2400" dirty="0">
                        <a:effectLst/>
                        <a:latin typeface="Arial"/>
                        <a:ea typeface="SimSun"/>
                        <a:cs typeface="Times New Roman"/>
                      </a:endParaRPr>
                    </a:p>
                  </a:txBody>
                  <a:tcPr marL="68580" marR="68580" marT="0" marB="0" anchor="ctr"/>
                </a:tc>
                <a:tc>
                  <a:txBody>
                    <a:bodyPr/>
                    <a:lstStyle/>
                    <a:p>
                      <a:pPr algn="ctr">
                        <a:lnSpc>
                          <a:spcPct val="115000"/>
                        </a:lnSpc>
                        <a:spcAft>
                          <a:spcPts val="0"/>
                        </a:spcAft>
                      </a:pPr>
                      <a:r>
                        <a:rPr lang="en-GB" sz="1800" dirty="0">
                          <a:effectLst/>
                        </a:rPr>
                        <a:t>-</a:t>
                      </a:r>
                      <a:endParaRPr lang="en-GB" sz="2400" dirty="0">
                        <a:effectLst/>
                        <a:latin typeface="Arial"/>
                        <a:ea typeface="SimSun"/>
                        <a:cs typeface="Times New Roman"/>
                      </a:endParaRPr>
                    </a:p>
                  </a:txBody>
                  <a:tcPr marL="68580" marR="68580" marT="0" marB="0" anchor="ctr"/>
                </a:tc>
                <a:tc>
                  <a:txBody>
                    <a:bodyPr/>
                    <a:lstStyle/>
                    <a:p>
                      <a:pPr algn="ctr">
                        <a:lnSpc>
                          <a:spcPct val="115000"/>
                        </a:lnSpc>
                        <a:spcAft>
                          <a:spcPts val="0"/>
                        </a:spcAft>
                      </a:pPr>
                      <a:r>
                        <a:rPr lang="en-GB" sz="1400" dirty="0">
                          <a:effectLst/>
                        </a:rPr>
                        <a:t>Medium term</a:t>
                      </a:r>
                      <a:endParaRPr lang="en-GB" sz="1800" dirty="0">
                        <a:effectLst/>
                        <a:latin typeface="Arial"/>
                        <a:ea typeface="SimSun"/>
                        <a:cs typeface="Times New Roman"/>
                      </a:endParaRPr>
                    </a:p>
                  </a:txBody>
                  <a:tcPr marL="68580" marR="68580" marT="0" marB="0" anchor="ctr"/>
                </a:tc>
                <a:extLst>
                  <a:ext uri="{0D108BD9-81ED-4DB2-BD59-A6C34878D82A}">
                    <a16:rowId xmlns:a16="http://schemas.microsoft.com/office/drawing/2014/main" xmlns="" val="10006"/>
                  </a:ext>
                </a:extLst>
              </a:tr>
              <a:tr h="531735">
                <a:tc>
                  <a:txBody>
                    <a:bodyPr/>
                    <a:lstStyle/>
                    <a:p>
                      <a:pPr algn="ctr">
                        <a:lnSpc>
                          <a:spcPct val="115000"/>
                        </a:lnSpc>
                        <a:spcAft>
                          <a:spcPts val="0"/>
                        </a:spcAft>
                      </a:pPr>
                      <a:r>
                        <a:rPr lang="en-GB" sz="1400" dirty="0">
                          <a:effectLst/>
                        </a:rPr>
                        <a:t>High-Speed Rail for Passenger Transport</a:t>
                      </a:r>
                      <a:endParaRPr lang="en-GB" sz="2000" dirty="0">
                        <a:effectLst/>
                        <a:latin typeface="Arial"/>
                        <a:ea typeface="SimSun"/>
                        <a:cs typeface="Times New Roman"/>
                      </a:endParaRPr>
                    </a:p>
                  </a:txBody>
                  <a:tcPr marL="68580" marR="68580" marT="0" marB="0" anchor="ctr"/>
                </a:tc>
                <a:tc>
                  <a:txBody>
                    <a:bodyPr/>
                    <a:lstStyle/>
                    <a:p>
                      <a:pPr algn="ctr">
                        <a:lnSpc>
                          <a:spcPct val="115000"/>
                        </a:lnSpc>
                        <a:spcAft>
                          <a:spcPts val="0"/>
                        </a:spcAft>
                      </a:pPr>
                      <a:r>
                        <a:rPr lang="en-GB" sz="1400">
                          <a:effectLst/>
                        </a:rPr>
                        <a:t>9</a:t>
                      </a:r>
                      <a:endParaRPr lang="en-GB" sz="1800">
                        <a:effectLst/>
                        <a:latin typeface="Arial"/>
                        <a:ea typeface="SimSun"/>
                        <a:cs typeface="Times New Roman"/>
                      </a:endParaRPr>
                    </a:p>
                  </a:txBody>
                  <a:tcPr marL="68580" marR="68580" marT="0" marB="0" anchor="ctr"/>
                </a:tc>
                <a:tc>
                  <a:txBody>
                    <a:bodyPr/>
                    <a:lstStyle/>
                    <a:p>
                      <a:pPr algn="ctr">
                        <a:lnSpc>
                          <a:spcPct val="115000"/>
                        </a:lnSpc>
                        <a:spcAft>
                          <a:spcPts val="0"/>
                        </a:spcAft>
                      </a:pPr>
                      <a:r>
                        <a:rPr lang="en-GB" sz="1800">
                          <a:effectLst/>
                        </a:rPr>
                        <a:t>-</a:t>
                      </a:r>
                      <a:endParaRPr lang="en-GB" sz="2400">
                        <a:effectLst/>
                        <a:latin typeface="Arial"/>
                        <a:ea typeface="SimSun"/>
                        <a:cs typeface="Times New Roman"/>
                      </a:endParaRPr>
                    </a:p>
                  </a:txBody>
                  <a:tcPr marL="68580" marR="68580" marT="0" marB="0" anchor="ctr"/>
                </a:tc>
                <a:tc>
                  <a:txBody>
                    <a:bodyPr/>
                    <a:lstStyle/>
                    <a:p>
                      <a:pPr algn="ctr">
                        <a:lnSpc>
                          <a:spcPct val="115000"/>
                        </a:lnSpc>
                        <a:spcAft>
                          <a:spcPts val="0"/>
                        </a:spcAft>
                      </a:pPr>
                      <a:r>
                        <a:rPr lang="en-GB" sz="1800">
                          <a:effectLst/>
                        </a:rPr>
                        <a:t>-</a:t>
                      </a:r>
                      <a:endParaRPr lang="en-GB" sz="2400">
                        <a:effectLst/>
                        <a:latin typeface="Arial"/>
                        <a:ea typeface="SimSun"/>
                        <a:cs typeface="Times New Roman"/>
                      </a:endParaRPr>
                    </a:p>
                  </a:txBody>
                  <a:tcPr marL="68580" marR="68580" marT="0" marB="0" anchor="ctr"/>
                </a:tc>
                <a:tc>
                  <a:txBody>
                    <a:bodyPr/>
                    <a:lstStyle/>
                    <a:p>
                      <a:pPr algn="ctr">
                        <a:lnSpc>
                          <a:spcPct val="115000"/>
                        </a:lnSpc>
                        <a:spcAft>
                          <a:spcPts val="0"/>
                        </a:spcAft>
                      </a:pPr>
                      <a:r>
                        <a:rPr lang="en-GB" sz="1800">
                          <a:effectLst/>
                        </a:rPr>
                        <a:t>+</a:t>
                      </a:r>
                      <a:endParaRPr lang="en-GB" sz="2400">
                        <a:effectLst/>
                        <a:latin typeface="Arial"/>
                        <a:ea typeface="SimSun"/>
                        <a:cs typeface="Times New Roman"/>
                      </a:endParaRPr>
                    </a:p>
                  </a:txBody>
                  <a:tcPr marL="68580" marR="68580" marT="0" marB="0" anchor="ctr"/>
                </a:tc>
                <a:tc>
                  <a:txBody>
                    <a:bodyPr/>
                    <a:lstStyle/>
                    <a:p>
                      <a:pPr algn="ctr">
                        <a:lnSpc>
                          <a:spcPct val="115000"/>
                        </a:lnSpc>
                        <a:spcAft>
                          <a:spcPts val="0"/>
                        </a:spcAft>
                      </a:pPr>
                      <a:r>
                        <a:rPr lang="en-GB" sz="1800" dirty="0">
                          <a:effectLst/>
                        </a:rPr>
                        <a:t>-</a:t>
                      </a:r>
                      <a:endParaRPr lang="en-GB" sz="2400" dirty="0">
                        <a:effectLst/>
                        <a:latin typeface="Arial"/>
                        <a:ea typeface="SimSun"/>
                        <a:cs typeface="Times New Roman"/>
                      </a:endParaRPr>
                    </a:p>
                  </a:txBody>
                  <a:tcPr marL="68580" marR="68580" marT="0" marB="0" anchor="ctr"/>
                </a:tc>
                <a:tc>
                  <a:txBody>
                    <a:bodyPr/>
                    <a:lstStyle/>
                    <a:p>
                      <a:pPr algn="ctr">
                        <a:lnSpc>
                          <a:spcPct val="115000"/>
                        </a:lnSpc>
                        <a:spcAft>
                          <a:spcPts val="0"/>
                        </a:spcAft>
                      </a:pPr>
                      <a:r>
                        <a:rPr lang="en-GB" sz="1400" dirty="0">
                          <a:effectLst/>
                        </a:rPr>
                        <a:t>Medium term</a:t>
                      </a:r>
                      <a:endParaRPr lang="en-GB" sz="1800" dirty="0">
                        <a:effectLst/>
                        <a:latin typeface="Arial"/>
                        <a:ea typeface="SimSun"/>
                        <a:cs typeface="Times New Roman"/>
                      </a:endParaRPr>
                    </a:p>
                  </a:txBody>
                  <a:tcPr marL="68580" marR="68580" marT="0" marB="0" anchor="ctr"/>
                </a:tc>
                <a:extLst>
                  <a:ext uri="{0D108BD9-81ED-4DB2-BD59-A6C34878D82A}">
                    <a16:rowId xmlns:a16="http://schemas.microsoft.com/office/drawing/2014/main" xmlns="" val="10007"/>
                  </a:ext>
                </a:extLst>
              </a:tr>
              <a:tr h="518311">
                <a:tc>
                  <a:txBody>
                    <a:bodyPr/>
                    <a:lstStyle/>
                    <a:p>
                      <a:pPr algn="ctr">
                        <a:lnSpc>
                          <a:spcPct val="115000"/>
                        </a:lnSpc>
                        <a:spcAft>
                          <a:spcPts val="0"/>
                        </a:spcAft>
                      </a:pPr>
                      <a:r>
                        <a:rPr lang="en-GB" sz="1400" dirty="0">
                          <a:effectLst/>
                        </a:rPr>
                        <a:t>Superfast Ground and Underground Transportation, </a:t>
                      </a:r>
                      <a:r>
                        <a:rPr lang="en-GB" sz="1400" dirty="0" err="1">
                          <a:effectLst/>
                        </a:rPr>
                        <a:t>Hyperloops</a:t>
                      </a:r>
                      <a:endParaRPr lang="en-GB" sz="2000" dirty="0">
                        <a:effectLst/>
                        <a:latin typeface="Arial"/>
                        <a:ea typeface="SimSun"/>
                        <a:cs typeface="Times New Roman"/>
                      </a:endParaRPr>
                    </a:p>
                  </a:txBody>
                  <a:tcPr marL="68580" marR="68580" marT="0" marB="0" anchor="ctr"/>
                </a:tc>
                <a:tc>
                  <a:txBody>
                    <a:bodyPr/>
                    <a:lstStyle/>
                    <a:p>
                      <a:pPr algn="ctr">
                        <a:lnSpc>
                          <a:spcPct val="115000"/>
                        </a:lnSpc>
                        <a:spcAft>
                          <a:spcPts val="0"/>
                        </a:spcAft>
                      </a:pPr>
                      <a:r>
                        <a:rPr lang="en-GB" sz="1400">
                          <a:effectLst/>
                        </a:rPr>
                        <a:t>9</a:t>
                      </a:r>
                      <a:endParaRPr lang="en-GB" sz="1800">
                        <a:effectLst/>
                        <a:latin typeface="Arial"/>
                        <a:ea typeface="SimSun"/>
                        <a:cs typeface="Times New Roman"/>
                      </a:endParaRPr>
                    </a:p>
                  </a:txBody>
                  <a:tcPr marL="68580" marR="68580" marT="0" marB="0" anchor="ctr"/>
                </a:tc>
                <a:tc>
                  <a:txBody>
                    <a:bodyPr/>
                    <a:lstStyle/>
                    <a:p>
                      <a:pPr algn="ctr">
                        <a:lnSpc>
                          <a:spcPct val="115000"/>
                        </a:lnSpc>
                        <a:spcAft>
                          <a:spcPts val="0"/>
                        </a:spcAft>
                      </a:pPr>
                      <a:r>
                        <a:rPr lang="en-GB" sz="1800">
                          <a:effectLst/>
                        </a:rPr>
                        <a:t>-</a:t>
                      </a:r>
                      <a:endParaRPr lang="en-GB" sz="2400">
                        <a:effectLst/>
                        <a:latin typeface="Arial"/>
                        <a:ea typeface="SimSun"/>
                        <a:cs typeface="Times New Roman"/>
                      </a:endParaRPr>
                    </a:p>
                  </a:txBody>
                  <a:tcPr marL="68580" marR="68580" marT="0" marB="0" anchor="ctr"/>
                </a:tc>
                <a:tc>
                  <a:txBody>
                    <a:bodyPr/>
                    <a:lstStyle/>
                    <a:p>
                      <a:pPr algn="ctr">
                        <a:lnSpc>
                          <a:spcPct val="115000"/>
                        </a:lnSpc>
                        <a:spcAft>
                          <a:spcPts val="0"/>
                        </a:spcAft>
                      </a:pPr>
                      <a:r>
                        <a:rPr lang="en-GB" sz="1800">
                          <a:effectLst/>
                        </a:rPr>
                        <a:t>-</a:t>
                      </a:r>
                      <a:endParaRPr lang="en-GB" sz="2400">
                        <a:effectLst/>
                        <a:latin typeface="Arial"/>
                        <a:ea typeface="SimSun"/>
                        <a:cs typeface="Times New Roman"/>
                      </a:endParaRPr>
                    </a:p>
                  </a:txBody>
                  <a:tcPr marL="68580" marR="68580" marT="0" marB="0" anchor="ctr"/>
                </a:tc>
                <a:tc>
                  <a:txBody>
                    <a:bodyPr/>
                    <a:lstStyle/>
                    <a:p>
                      <a:pPr algn="ctr">
                        <a:lnSpc>
                          <a:spcPct val="115000"/>
                        </a:lnSpc>
                        <a:spcAft>
                          <a:spcPts val="0"/>
                        </a:spcAft>
                      </a:pPr>
                      <a:r>
                        <a:rPr lang="en-GB" sz="1800">
                          <a:effectLst/>
                        </a:rPr>
                        <a:t>+</a:t>
                      </a:r>
                      <a:endParaRPr lang="en-GB" sz="2400">
                        <a:effectLst/>
                        <a:latin typeface="Arial"/>
                        <a:ea typeface="SimSun"/>
                        <a:cs typeface="Times New Roman"/>
                      </a:endParaRPr>
                    </a:p>
                  </a:txBody>
                  <a:tcPr marL="68580" marR="68580" marT="0" marB="0" anchor="ctr"/>
                </a:tc>
                <a:tc>
                  <a:txBody>
                    <a:bodyPr/>
                    <a:lstStyle/>
                    <a:p>
                      <a:pPr algn="ctr">
                        <a:lnSpc>
                          <a:spcPct val="115000"/>
                        </a:lnSpc>
                        <a:spcAft>
                          <a:spcPts val="0"/>
                        </a:spcAft>
                      </a:pPr>
                      <a:r>
                        <a:rPr lang="en-GB" sz="1800" dirty="0">
                          <a:effectLst/>
                        </a:rPr>
                        <a:t>-</a:t>
                      </a:r>
                      <a:endParaRPr lang="en-GB" sz="2400" dirty="0">
                        <a:effectLst/>
                        <a:latin typeface="Arial"/>
                        <a:ea typeface="SimSun"/>
                        <a:cs typeface="Times New Roman"/>
                      </a:endParaRPr>
                    </a:p>
                  </a:txBody>
                  <a:tcPr marL="68580" marR="68580" marT="0" marB="0" anchor="ctr"/>
                </a:tc>
                <a:tc>
                  <a:txBody>
                    <a:bodyPr/>
                    <a:lstStyle/>
                    <a:p>
                      <a:pPr algn="ctr">
                        <a:lnSpc>
                          <a:spcPct val="115000"/>
                        </a:lnSpc>
                        <a:spcAft>
                          <a:spcPts val="0"/>
                        </a:spcAft>
                      </a:pPr>
                      <a:r>
                        <a:rPr lang="en-GB" sz="1400" dirty="0">
                          <a:effectLst/>
                        </a:rPr>
                        <a:t>Long term</a:t>
                      </a:r>
                      <a:endParaRPr lang="en-GB" sz="1800" dirty="0">
                        <a:effectLst/>
                        <a:latin typeface="Arial"/>
                        <a:ea typeface="SimSun"/>
                        <a:cs typeface="Times New Roman"/>
                      </a:endParaRPr>
                    </a:p>
                  </a:txBody>
                  <a:tcPr marL="68580" marR="68580" marT="0" marB="0" anchor="ctr"/>
                </a:tc>
                <a:extLst>
                  <a:ext uri="{0D108BD9-81ED-4DB2-BD59-A6C34878D82A}">
                    <a16:rowId xmlns:a16="http://schemas.microsoft.com/office/drawing/2014/main" xmlns="" val="10008"/>
                  </a:ext>
                </a:extLst>
              </a:tr>
            </a:tbl>
          </a:graphicData>
        </a:graphic>
      </p:graphicFrame>
      <p:sp>
        <p:nvSpPr>
          <p:cNvPr id="4" name="Title 3"/>
          <p:cNvSpPr>
            <a:spLocks noGrp="1"/>
          </p:cNvSpPr>
          <p:nvPr>
            <p:ph type="title"/>
          </p:nvPr>
        </p:nvSpPr>
        <p:spPr>
          <a:xfrm>
            <a:off x="179512" y="260648"/>
            <a:ext cx="6480720" cy="922114"/>
          </a:xfrm>
        </p:spPr>
        <p:txBody>
          <a:bodyPr/>
          <a:lstStyle/>
          <a:p>
            <a:r>
              <a:rPr lang="en-US" dirty="0"/>
              <a:t>4</a:t>
            </a:r>
            <a:r>
              <a:rPr lang="el-GR" dirty="0" smtClean="0"/>
              <a:t>. </a:t>
            </a:r>
            <a:r>
              <a:rPr lang="en-US" dirty="0"/>
              <a:t>Future transport concepts- </a:t>
            </a:r>
            <a:r>
              <a:rPr lang="en-US" dirty="0" smtClean="0"/>
              <a:t>Passenger</a:t>
            </a:r>
            <a:endParaRPr lang="en-GB" dirty="0"/>
          </a:p>
        </p:txBody>
      </p:sp>
    </p:spTree>
    <p:extLst>
      <p:ext uri="{BB962C8B-B14F-4D97-AF65-F5344CB8AC3E}">
        <p14:creationId xmlns:p14="http://schemas.microsoft.com/office/powerpoint/2010/main" val="213913330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1645</TotalTime>
  <Words>1410</Words>
  <Application>Microsoft Office PowerPoint</Application>
  <PresentationFormat>On-screen Show (4:3)</PresentationFormat>
  <Paragraphs>292</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Concourse</vt:lpstr>
      <vt:lpstr>IDENTIFYING THE KEY TRENDS REGARDING THE TRANSPORT CONCEPTS OF THE FUTURE</vt:lpstr>
      <vt:lpstr>Contents</vt:lpstr>
      <vt:lpstr>1. Introduction</vt:lpstr>
      <vt:lpstr>2. Methodology </vt:lpstr>
      <vt:lpstr>2. Methodology- Definition </vt:lpstr>
      <vt:lpstr>2. Methodology- examples</vt:lpstr>
      <vt:lpstr>3. Identified transport concepts </vt:lpstr>
      <vt:lpstr>3. Identified transport concepts</vt:lpstr>
      <vt:lpstr>4. Future transport concepts- Passenger</vt:lpstr>
      <vt:lpstr>4. Future transport concepts-freight</vt:lpstr>
      <vt:lpstr>Dominant transport concepts (1/6)</vt:lpstr>
      <vt:lpstr>Dominant transport concepts (2/6)</vt:lpstr>
      <vt:lpstr>Dominant transport concepts (3/6)</vt:lpstr>
      <vt:lpstr>Dominant transport concepts (4/6)</vt:lpstr>
      <vt:lpstr>Dominant transport concepts (5/6)</vt:lpstr>
      <vt:lpstr>Dominant transport concepts (6/6)</vt:lpstr>
      <vt:lpstr>5. Conclusions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Nikos Anastasiadis</dc:creator>
  <cp:lastModifiedBy>Alkiviadis Tromaras</cp:lastModifiedBy>
  <cp:revision>130</cp:revision>
  <dcterms:created xsi:type="dcterms:W3CDTF">2018-07-26T12:36:56Z</dcterms:created>
  <dcterms:modified xsi:type="dcterms:W3CDTF">2018-10-29T15:16:37Z</dcterms:modified>
</cp:coreProperties>
</file>